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23" r:id="rId1"/>
    <p:sldMasterId id="2147485227" r:id="rId2"/>
    <p:sldMasterId id="2147485229" r:id="rId3"/>
  </p:sldMasterIdLst>
  <p:notesMasterIdLst>
    <p:notesMasterId r:id="rId106"/>
  </p:notesMasterIdLst>
  <p:handoutMasterIdLst>
    <p:handoutMasterId r:id="rId107"/>
  </p:handoutMasterIdLst>
  <p:sldIdLst>
    <p:sldId id="364" r:id="rId4"/>
    <p:sldId id="464" r:id="rId5"/>
    <p:sldId id="369" r:id="rId6"/>
    <p:sldId id="481" r:id="rId7"/>
    <p:sldId id="399" r:id="rId8"/>
    <p:sldId id="465" r:id="rId9"/>
    <p:sldId id="370" r:id="rId10"/>
    <p:sldId id="366" r:id="rId11"/>
    <p:sldId id="367" r:id="rId12"/>
    <p:sldId id="373" r:id="rId13"/>
    <p:sldId id="371" r:id="rId14"/>
    <p:sldId id="376" r:id="rId15"/>
    <p:sldId id="368" r:id="rId16"/>
    <p:sldId id="471" r:id="rId17"/>
    <p:sldId id="401" r:id="rId18"/>
    <p:sldId id="361" r:id="rId19"/>
    <p:sldId id="377" r:id="rId20"/>
    <p:sldId id="362" r:id="rId21"/>
    <p:sldId id="363" r:id="rId22"/>
    <p:sldId id="472" r:id="rId23"/>
    <p:sldId id="356" r:id="rId24"/>
    <p:sldId id="436" r:id="rId25"/>
    <p:sldId id="357" r:id="rId26"/>
    <p:sldId id="358" r:id="rId27"/>
    <p:sldId id="440" r:id="rId28"/>
    <p:sldId id="441" r:id="rId29"/>
    <p:sldId id="359" r:id="rId30"/>
    <p:sldId id="473" r:id="rId31"/>
    <p:sldId id="380" r:id="rId32"/>
    <p:sldId id="348" r:id="rId33"/>
    <p:sldId id="461" r:id="rId34"/>
    <p:sldId id="350" r:id="rId35"/>
    <p:sldId id="467" r:id="rId36"/>
    <p:sldId id="444" r:id="rId37"/>
    <p:sldId id="445" r:id="rId38"/>
    <p:sldId id="353" r:id="rId39"/>
    <p:sldId id="354" r:id="rId40"/>
    <p:sldId id="474" r:id="rId41"/>
    <p:sldId id="446" r:id="rId42"/>
    <p:sldId id="447" r:id="rId43"/>
    <p:sldId id="448" r:id="rId44"/>
    <p:sldId id="449" r:id="rId45"/>
    <p:sldId id="450" r:id="rId46"/>
    <p:sldId id="403" r:id="rId47"/>
    <p:sldId id="407" r:id="rId48"/>
    <p:sldId id="343" r:id="rId49"/>
    <p:sldId id="404" r:id="rId50"/>
    <p:sldId id="409" r:id="rId51"/>
    <p:sldId id="410" r:id="rId52"/>
    <p:sldId id="451" r:id="rId53"/>
    <p:sldId id="344" r:id="rId54"/>
    <p:sldId id="412" r:id="rId55"/>
    <p:sldId id="413" r:id="rId56"/>
    <p:sldId id="414" r:id="rId57"/>
    <p:sldId id="345" r:id="rId58"/>
    <p:sldId id="415" r:id="rId59"/>
    <p:sldId id="416" r:id="rId60"/>
    <p:sldId id="417" r:id="rId61"/>
    <p:sldId id="418" r:id="rId62"/>
    <p:sldId id="346" r:id="rId63"/>
    <p:sldId id="475" r:id="rId64"/>
    <p:sldId id="334" r:id="rId65"/>
    <p:sldId id="335" r:id="rId66"/>
    <p:sldId id="336" r:id="rId67"/>
    <p:sldId id="468" r:id="rId68"/>
    <p:sldId id="338" r:id="rId69"/>
    <p:sldId id="452" r:id="rId70"/>
    <p:sldId id="453" r:id="rId71"/>
    <p:sldId id="454" r:id="rId72"/>
    <p:sldId id="339" r:id="rId73"/>
    <p:sldId id="340" r:id="rId74"/>
    <p:sldId id="341" r:id="rId75"/>
    <p:sldId id="476" r:id="rId76"/>
    <p:sldId id="382" r:id="rId77"/>
    <p:sldId id="327" r:id="rId78"/>
    <p:sldId id="328" r:id="rId79"/>
    <p:sldId id="329" r:id="rId80"/>
    <p:sldId id="330" r:id="rId81"/>
    <p:sldId id="331" r:id="rId82"/>
    <p:sldId id="455" r:id="rId83"/>
    <p:sldId id="332" r:id="rId84"/>
    <p:sldId id="477" r:id="rId85"/>
    <p:sldId id="420" r:id="rId86"/>
    <p:sldId id="323" r:id="rId87"/>
    <p:sldId id="463" r:id="rId88"/>
    <p:sldId id="423" r:id="rId89"/>
    <p:sldId id="424" r:id="rId90"/>
    <p:sldId id="325" r:id="rId91"/>
    <p:sldId id="469" r:id="rId92"/>
    <p:sldId id="478" r:id="rId93"/>
    <p:sldId id="480" r:id="rId94"/>
    <p:sldId id="318" r:id="rId95"/>
    <p:sldId id="319" r:id="rId96"/>
    <p:sldId id="470" r:id="rId97"/>
    <p:sldId id="383" r:id="rId98"/>
    <p:sldId id="425" r:id="rId99"/>
    <p:sldId id="460" r:id="rId100"/>
    <p:sldId id="426" r:id="rId101"/>
    <p:sldId id="462" r:id="rId102"/>
    <p:sldId id="321" r:id="rId103"/>
    <p:sldId id="479" r:id="rId104"/>
    <p:sldId id="314" r:id="rId105"/>
  </p:sldIdLst>
  <p:sldSz cx="9144000" cy="5143500" type="screen16x9"/>
  <p:notesSz cx="7010400" cy="9296400"/>
  <p:custDataLst>
    <p:tags r:id="rId10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429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278"/>
    <a:srgbClr val="646569"/>
    <a:srgbClr val="80469A"/>
    <a:srgbClr val="D9B11D"/>
    <a:srgbClr val="E8C956"/>
    <a:srgbClr val="002D73"/>
    <a:srgbClr val="898989"/>
    <a:srgbClr val="00ACDC"/>
    <a:srgbClr val="FFFFFF"/>
    <a:srgbClr val="D6E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41" autoAdjust="0"/>
    <p:restoredTop sz="94660"/>
  </p:normalViewPr>
  <p:slideViewPr>
    <p:cSldViewPr>
      <p:cViewPr varScale="1">
        <p:scale>
          <a:sx n="145" d="100"/>
          <a:sy n="145" d="100"/>
        </p:scale>
        <p:origin x="120" y="126"/>
      </p:cViewPr>
      <p:guideLst>
        <p:guide orient="horz" pos="1620"/>
        <p:guide pos="2880"/>
      </p:guideLst>
    </p:cSldViewPr>
  </p:slideViewPr>
  <p:notesTextViewPr>
    <p:cViewPr>
      <p:scale>
        <a:sx n="100" d="100"/>
        <a:sy n="100" d="100"/>
      </p:scale>
      <p:origin x="0" y="0"/>
    </p:cViewPr>
  </p:notesTextViewPr>
  <p:sorterViewPr>
    <p:cViewPr>
      <p:scale>
        <a:sx n="90" d="100"/>
        <a:sy n="90" d="100"/>
      </p:scale>
      <p:origin x="0" y="-264"/>
    </p:cViewPr>
  </p:sorterViewPr>
  <p:notesViewPr>
    <p:cSldViewPr>
      <p:cViewPr varScale="1">
        <p:scale>
          <a:sx n="82" d="100"/>
          <a:sy n="82" d="100"/>
        </p:scale>
        <p:origin x="297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handoutMaster" Target="handoutMasters/handout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0A33-4926-A889-918246A6A4EC}"/>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2-0A33-4926-A889-918246A6A4E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3-0A33-4926-A889-918246A6A4EC}"/>
              </c:ext>
            </c:extLst>
          </c:dPt>
          <c:cat>
            <c:strRef>
              <c:f>Sheet1!$A$2:$A$4</c:f>
              <c:strCache>
                <c:ptCount val="3"/>
                <c:pt idx="0">
                  <c:v>Nonverbal (Body)</c:v>
                </c:pt>
                <c:pt idx="1">
                  <c:v>Paraverbal (Tone)</c:v>
                </c:pt>
                <c:pt idx="2">
                  <c:v>Verbal (Words)</c:v>
                </c:pt>
              </c:strCache>
            </c:strRef>
          </c:cat>
          <c:val>
            <c:numRef>
              <c:f>Sheet1!$B$2:$B$4</c:f>
              <c:numCache>
                <c:formatCode>General</c:formatCode>
                <c:ptCount val="3"/>
                <c:pt idx="0">
                  <c:v>55</c:v>
                </c:pt>
                <c:pt idx="1">
                  <c:v>38</c:v>
                </c:pt>
                <c:pt idx="2">
                  <c:v>7</c:v>
                </c:pt>
              </c:numCache>
            </c:numRef>
          </c:val>
          <c:extLst>
            <c:ext xmlns:c16="http://schemas.microsoft.com/office/drawing/2014/chart" uri="{C3380CC4-5D6E-409C-BE32-E72D297353CC}">
              <c16:uniqueId val="{00000000-0A33-4926-A889-918246A6A4E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r>
            <a:rPr lang="en-US" sz="18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r>
            <a:rPr lang="en-US" sz="1400" b="1" dirty="0">
              <a:solidFill>
                <a:schemeClr val="accent4"/>
              </a:solidFill>
              <a:latin typeface="Arial" panose="020B0604020202020204" pitchFamily="34" charset="0"/>
              <a:cs typeface="Arial" panose="020B0604020202020204" pitchFamily="34" charset="0"/>
            </a:rPr>
            <a:t>Survival–Food </a:t>
          </a: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solidFill>
          <a:schemeClr val="accent6"/>
        </a:solidFill>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r>
            <a:rPr lang="en-US" sz="1800" b="1" dirty="0">
              <a:solidFill>
                <a:schemeClr val="accent4"/>
              </a:solidFill>
              <a:latin typeface="Arial" panose="020B0604020202020204" pitchFamily="34" charset="0"/>
              <a:cs typeface="Arial" panose="020B0604020202020204" pitchFamily="34" charset="0"/>
            </a:rPr>
            <a:t>Expression</a:t>
          </a:r>
        </a:p>
        <a:p>
          <a:r>
            <a:rPr lang="en-US" sz="1400" b="1" dirty="0">
              <a:solidFill>
                <a:schemeClr val="accent4"/>
              </a:solidFill>
              <a:latin typeface="Arial" panose="020B0604020202020204" pitchFamily="34" charset="0"/>
              <a:cs typeface="Arial" panose="020B0604020202020204" pitchFamily="34" charset="0"/>
            </a:rPr>
            <a:t>(Behavior)</a:t>
          </a:r>
          <a:br>
            <a:rPr lang="en-US" sz="1400" b="1" dirty="0">
              <a:solidFill>
                <a:schemeClr val="accent4"/>
              </a:solidFill>
              <a:latin typeface="Arial" panose="020B0604020202020204" pitchFamily="34" charset="0"/>
              <a:cs typeface="Arial" panose="020B0604020202020204" pitchFamily="34" charset="0"/>
            </a:rPr>
          </a:br>
          <a:r>
            <a:rPr lang="en-US" sz="1400" b="1" dirty="0">
              <a:solidFill>
                <a:schemeClr val="accent4"/>
              </a:solidFill>
              <a:latin typeface="Arial" panose="020B0604020202020204" pitchFamily="34" charset="0"/>
              <a:cs typeface="Arial" panose="020B0604020202020204" pitchFamily="34" charset="0"/>
            </a:rPr>
            <a:t>Cry</a:t>
          </a: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r>
            <a:rPr lang="en-US" sz="18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r>
            <a:rPr lang="en-US" sz="1400" b="1" dirty="0">
              <a:solidFill>
                <a:schemeClr val="accent4"/>
              </a:solidFill>
              <a:latin typeface="Arial" panose="020B0604020202020204" pitchFamily="34" charset="0"/>
              <a:cs typeface="Arial" panose="020B0604020202020204" pitchFamily="34" charset="0"/>
            </a:rPr>
            <a:t>Feed Infant</a:t>
          </a: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1800" b="1" dirty="0">
              <a:solidFill>
                <a:schemeClr val="accent4"/>
              </a:solidFill>
              <a:latin typeface="Arial" panose="020B0604020202020204" pitchFamily="34" charset="0"/>
              <a:cs typeface="Arial" panose="020B0604020202020204" pitchFamily="34" charset="0"/>
            </a:rPr>
            <a:t>Relaxation</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solidFill>
          <a:schemeClr val="accent6"/>
        </a:solidFill>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15408">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r>
            <a:rPr lang="en-US" sz="1800" b="1" dirty="0">
              <a:solidFill>
                <a:schemeClr val="accent4"/>
              </a:solidFill>
              <a:latin typeface="Arial" panose="020B0604020202020204" pitchFamily="34" charset="0"/>
              <a:cs typeface="Arial" panose="020B0604020202020204" pitchFamily="34" charset="0"/>
            </a:rPr>
            <a:t>Need</a:t>
          </a:r>
          <a:endParaRPr lang="en-US" sz="1400" b="0" dirty="0">
            <a:solidFill>
              <a:schemeClr val="accent4"/>
            </a:solidFill>
            <a:latin typeface="Arial" panose="020B0604020202020204" pitchFamily="34" charset="0"/>
            <a:cs typeface="Arial" panose="020B0604020202020204" pitchFamily="34" charset="0"/>
          </a:endParaRP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r>
            <a:rPr lang="en-US" sz="1800" b="1" dirty="0">
              <a:solidFill>
                <a:schemeClr val="accent4"/>
              </a:solidFill>
              <a:latin typeface="Arial" panose="020B0604020202020204" pitchFamily="34" charset="0"/>
              <a:cs typeface="Arial" panose="020B0604020202020204" pitchFamily="34" charset="0"/>
            </a:rPr>
            <a:t>Expression</a:t>
          </a:r>
          <a:br>
            <a:rPr lang="en-US" sz="1400" b="0" dirty="0">
              <a:solidFill>
                <a:schemeClr val="accent4"/>
              </a:solidFill>
              <a:latin typeface="Arial" panose="020B0604020202020204" pitchFamily="34" charset="0"/>
              <a:cs typeface="Arial" panose="020B0604020202020204" pitchFamily="34" charset="0"/>
            </a:rPr>
          </a:br>
          <a:r>
            <a:rPr lang="en-US" sz="1400" b="1" dirty="0">
              <a:solidFill>
                <a:schemeClr val="accent4"/>
              </a:solidFill>
              <a:latin typeface="Arial" panose="020B0604020202020204" pitchFamily="34" charset="0"/>
              <a:cs typeface="Arial" panose="020B0604020202020204" pitchFamily="34" charset="0"/>
            </a:rPr>
            <a:t>(Cry)</a:t>
          </a: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r>
            <a:rPr lang="en-US" sz="18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r>
            <a:rPr lang="en-US" sz="1400" b="1" dirty="0">
              <a:solidFill>
                <a:schemeClr val="accent4"/>
              </a:solidFill>
              <a:latin typeface="Arial" panose="020B0604020202020204" pitchFamily="34" charset="0"/>
              <a:cs typeface="Arial" panose="020B0604020202020204" pitchFamily="34" charset="0"/>
            </a:rPr>
            <a:t>(Ignore, Slap)</a:t>
          </a: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1800" b="1" dirty="0">
              <a:solidFill>
                <a:schemeClr val="accent4"/>
              </a:solidFill>
              <a:latin typeface="Arial" panose="020B0604020202020204" pitchFamily="34" charset="0"/>
              <a:cs typeface="Arial" panose="020B0604020202020204" pitchFamily="34" charset="0"/>
            </a:rPr>
            <a:t>Anxious</a:t>
          </a:r>
          <a:br>
            <a:rPr lang="en-US" sz="1800" b="1" dirty="0">
              <a:solidFill>
                <a:schemeClr val="accent4"/>
              </a:solidFill>
              <a:latin typeface="Arial" panose="020B0604020202020204" pitchFamily="34" charset="0"/>
              <a:cs typeface="Arial" panose="020B0604020202020204" pitchFamily="34" charset="0"/>
            </a:rPr>
          </a:br>
          <a:r>
            <a:rPr lang="en-US" sz="1800" b="1" dirty="0">
              <a:solidFill>
                <a:schemeClr val="accent4"/>
              </a:solidFill>
              <a:latin typeface="Arial" panose="020B0604020202020204" pitchFamily="34" charset="0"/>
              <a:cs typeface="Arial" panose="020B0604020202020204" pitchFamily="34" charset="0"/>
            </a:rPr>
            <a:t>Angry</a:t>
          </a:r>
          <a:br>
            <a:rPr lang="en-US" sz="1800" b="1" dirty="0">
              <a:solidFill>
                <a:schemeClr val="accent4"/>
              </a:solidFill>
              <a:latin typeface="Arial" panose="020B0604020202020204" pitchFamily="34" charset="0"/>
              <a:cs typeface="Arial" panose="020B0604020202020204" pitchFamily="34" charset="0"/>
            </a:rPr>
          </a:br>
          <a:r>
            <a:rPr lang="en-US" sz="1800" b="1" dirty="0">
              <a:solidFill>
                <a:schemeClr val="accent4"/>
              </a:solidFill>
              <a:latin typeface="Arial" panose="020B0604020202020204" pitchFamily="34" charset="0"/>
              <a:cs typeface="Arial" panose="020B0604020202020204" pitchFamily="34" charset="0"/>
            </a:rPr>
            <a:t>Fearful</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15408">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F7A4FE-11CD-4CC0-955D-6F069053AB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3725CA-AE8D-4BE9-8ADE-4E3532D56194}">
      <dgm:prSet phldrT="[Text]" custT="1"/>
      <dgm:spPr>
        <a:noFill/>
        <a:ln>
          <a:noFill/>
        </a:ln>
      </dgm:spPr>
      <dgm:t>
        <a:bodyPr/>
        <a:lstStyle/>
        <a:p>
          <a:r>
            <a:rPr lang="en-US" sz="1800" b="1" dirty="0">
              <a:solidFill>
                <a:schemeClr val="accent4"/>
              </a:solidFill>
              <a:latin typeface="Arial" panose="020B0604020202020204" pitchFamily="34" charset="0"/>
              <a:cs typeface="Arial" panose="020B0604020202020204" pitchFamily="34" charset="0"/>
            </a:rPr>
            <a:t>Need</a:t>
          </a:r>
          <a:br>
            <a:rPr lang="en-US" sz="1800" b="1" dirty="0">
              <a:solidFill>
                <a:schemeClr val="accent4"/>
              </a:solidFill>
              <a:latin typeface="Arial" panose="020B0604020202020204" pitchFamily="34" charset="0"/>
              <a:cs typeface="Arial" panose="020B0604020202020204" pitchFamily="34" charset="0"/>
            </a:rPr>
          </a:br>
          <a:r>
            <a:rPr lang="en-US" sz="1600" b="1" dirty="0">
              <a:solidFill>
                <a:schemeClr val="accent3"/>
              </a:solidFill>
              <a:latin typeface="Arial" panose="020B0604020202020204" pitchFamily="34" charset="0"/>
              <a:cs typeface="Arial" panose="020B0604020202020204" pitchFamily="34" charset="0"/>
            </a:rPr>
            <a:t>Attention &amp; Affection</a:t>
          </a:r>
        </a:p>
      </dgm:t>
    </dgm:pt>
    <dgm:pt modelId="{525BF233-DF5D-47FB-880A-0773FDEF4623}" type="parTrans" cxnId="{0B403334-1843-4E98-8BB9-C6FBC36DC9B8}">
      <dgm:prSet/>
      <dgm:spPr/>
      <dgm:t>
        <a:bodyPr/>
        <a:lstStyle/>
        <a:p>
          <a:endParaRPr lang="en-US"/>
        </a:p>
      </dgm:t>
    </dgm:pt>
    <dgm:pt modelId="{05774668-AE7A-461C-A924-83AD8A11D1D1}" type="sibTrans" cxnId="{0B403334-1843-4E98-8BB9-C6FBC36DC9B8}">
      <dgm:prSet/>
      <dgm:spPr>
        <a:ln w="127000">
          <a:solidFill>
            <a:schemeClr val="accent6"/>
          </a:solidFill>
          <a:tailEnd type="stealth"/>
        </a:ln>
      </dgm:spPr>
      <dgm:t>
        <a:bodyPr/>
        <a:lstStyle/>
        <a:p>
          <a:endParaRPr lang="en-US"/>
        </a:p>
      </dgm:t>
    </dgm:pt>
    <dgm:pt modelId="{E9E61AD5-7FE4-4209-B10B-4A4F0BF07A0D}">
      <dgm:prSet phldrT="[Text]" custT="1"/>
      <dgm:spPr>
        <a:noFill/>
        <a:ln>
          <a:noFill/>
        </a:ln>
      </dgm:spPr>
      <dgm:t>
        <a:bodyPr/>
        <a:lstStyle/>
        <a:p>
          <a:r>
            <a:rPr lang="en-US" sz="1800" b="1" dirty="0">
              <a:solidFill>
                <a:schemeClr val="accent4"/>
              </a:solidFill>
              <a:latin typeface="Arial" panose="020B0604020202020204" pitchFamily="34" charset="0"/>
              <a:cs typeface="Arial" panose="020B0604020202020204" pitchFamily="34" charset="0"/>
            </a:rPr>
            <a:t>Expression</a:t>
          </a:r>
          <a:br>
            <a:rPr lang="en-US" sz="1800" b="1" dirty="0">
              <a:solidFill>
                <a:schemeClr val="accent4"/>
              </a:solidFill>
              <a:latin typeface="Arial" panose="020B0604020202020204" pitchFamily="34" charset="0"/>
              <a:cs typeface="Arial" panose="020B0604020202020204" pitchFamily="34" charset="0"/>
            </a:rPr>
          </a:br>
          <a:r>
            <a:rPr lang="en-US" sz="1600" b="1" dirty="0">
              <a:solidFill>
                <a:schemeClr val="accent4"/>
              </a:solidFill>
              <a:latin typeface="Arial" panose="020B0604020202020204" pitchFamily="34" charset="0"/>
              <a:cs typeface="Arial" panose="020B0604020202020204" pitchFamily="34" charset="0"/>
            </a:rPr>
            <a:t>(Behavior)</a:t>
          </a:r>
          <a:br>
            <a:rPr lang="en-US" sz="1400" b="0" dirty="0">
              <a:solidFill>
                <a:schemeClr val="accent4"/>
              </a:solidFill>
              <a:latin typeface="Arial" panose="020B0604020202020204" pitchFamily="34" charset="0"/>
              <a:cs typeface="Arial" panose="020B0604020202020204" pitchFamily="34" charset="0"/>
            </a:rPr>
          </a:br>
          <a:r>
            <a:rPr lang="en-US" sz="1600" b="1" dirty="0">
              <a:solidFill>
                <a:schemeClr val="accent3"/>
              </a:solidFill>
              <a:latin typeface="Arial" panose="020B0604020202020204" pitchFamily="34" charset="0"/>
              <a:cs typeface="Arial" panose="020B0604020202020204" pitchFamily="34" charset="0"/>
            </a:rPr>
            <a:t>Tantrum</a:t>
          </a:r>
        </a:p>
      </dgm:t>
    </dgm:pt>
    <dgm:pt modelId="{14AA7DEC-4031-4062-A7FD-7D6DF2D39C22}" type="parTrans" cxnId="{FD2342AB-6D15-44C3-99A7-A87203E76F21}">
      <dgm:prSet/>
      <dgm:spPr/>
      <dgm:t>
        <a:bodyPr/>
        <a:lstStyle/>
        <a:p>
          <a:endParaRPr lang="en-US"/>
        </a:p>
      </dgm:t>
    </dgm:pt>
    <dgm:pt modelId="{5E9C0350-CC26-43AF-B69D-2A75B3A74B85}" type="sibTrans" cxnId="{FD2342AB-6D15-44C3-99A7-A87203E76F21}">
      <dgm:prSet/>
      <dgm:spPr>
        <a:ln w="127000">
          <a:solidFill>
            <a:schemeClr val="accent6"/>
          </a:solidFill>
          <a:tailEnd type="stealth"/>
        </a:ln>
      </dgm:spPr>
      <dgm:t>
        <a:bodyPr/>
        <a:lstStyle/>
        <a:p>
          <a:endParaRPr lang="en-US"/>
        </a:p>
      </dgm:t>
    </dgm:pt>
    <dgm:pt modelId="{5B8E362E-F42B-401C-AAC3-F64A6BBCE5FD}">
      <dgm:prSet phldrT="[Text]" custT="1"/>
      <dgm:spPr>
        <a:noFill/>
        <a:ln>
          <a:noFill/>
        </a:ln>
      </dgm:spPr>
      <dgm:t>
        <a:bodyPr/>
        <a:lstStyle/>
        <a:p>
          <a:r>
            <a:rPr lang="en-US" sz="1600" b="1" dirty="0">
              <a:solidFill>
                <a:schemeClr val="accent3"/>
              </a:solidFill>
              <a:latin typeface="Arial" panose="020B0604020202020204" pitchFamily="34" charset="0"/>
              <a:cs typeface="Arial" panose="020B0604020202020204" pitchFamily="34" charset="0"/>
            </a:rPr>
            <a:t>Hitting</a:t>
          </a:r>
          <a:br>
            <a:rPr lang="en-US" sz="1800" b="1" dirty="0">
              <a:solidFill>
                <a:schemeClr val="accent4"/>
              </a:solidFill>
              <a:latin typeface="Arial" panose="020B0604020202020204" pitchFamily="34" charset="0"/>
              <a:cs typeface="Arial" panose="020B0604020202020204" pitchFamily="34" charset="0"/>
            </a:rPr>
          </a:br>
          <a:r>
            <a:rPr lang="en-US" sz="1800" b="1" dirty="0">
              <a:solidFill>
                <a:schemeClr val="accent4"/>
              </a:solidFill>
              <a:latin typeface="Arial" panose="020B0604020202020204" pitchFamily="34" charset="0"/>
              <a:cs typeface="Arial" panose="020B0604020202020204" pitchFamily="34" charset="0"/>
            </a:rPr>
            <a:t>Intervention</a:t>
          </a:r>
          <a:br>
            <a:rPr lang="en-US" sz="1800" b="1" dirty="0">
              <a:solidFill>
                <a:schemeClr val="accent4"/>
              </a:solidFill>
              <a:latin typeface="Arial" panose="020B0604020202020204" pitchFamily="34" charset="0"/>
              <a:cs typeface="Arial" panose="020B0604020202020204" pitchFamily="34" charset="0"/>
            </a:rPr>
          </a:br>
          <a:r>
            <a:rPr lang="en-US" sz="1600" b="1" dirty="0">
              <a:solidFill>
                <a:schemeClr val="accent3"/>
              </a:solidFill>
              <a:latin typeface="Arial" panose="020B0604020202020204" pitchFamily="34" charset="0"/>
              <a:cs typeface="Arial" panose="020B0604020202020204" pitchFamily="34" charset="0"/>
            </a:rPr>
            <a:t>Hugs, kisses, ice cream &amp; candy</a:t>
          </a:r>
        </a:p>
      </dgm:t>
    </dgm:pt>
    <dgm:pt modelId="{1D867A54-9DB7-4D8F-8FB3-CF3600306DA6}" type="parTrans" cxnId="{130AD9D0-B52F-4238-BE04-4ED27E2DA640}">
      <dgm:prSet/>
      <dgm:spPr/>
      <dgm:t>
        <a:bodyPr/>
        <a:lstStyle/>
        <a:p>
          <a:endParaRPr lang="en-US"/>
        </a:p>
      </dgm:t>
    </dgm:pt>
    <dgm:pt modelId="{57F0BE58-9043-4BAD-AA4E-605CA1054D1F}" type="sibTrans" cxnId="{130AD9D0-B52F-4238-BE04-4ED27E2DA640}">
      <dgm:prSet/>
      <dgm:spPr>
        <a:ln w="127000">
          <a:solidFill>
            <a:schemeClr val="accent6"/>
          </a:solidFill>
          <a:tailEnd type="stealth"/>
        </a:ln>
      </dgm:spPr>
      <dgm:t>
        <a:bodyPr/>
        <a:lstStyle/>
        <a:p>
          <a:endParaRPr lang="en-US"/>
        </a:p>
      </dgm:t>
    </dgm:pt>
    <dgm:pt modelId="{77016127-5435-47B8-91B5-9F8403FE70D2}">
      <dgm:prSet phldrT="[Text]" custT="1"/>
      <dgm:spPr>
        <a:noFill/>
        <a:ln>
          <a:noFill/>
        </a:ln>
      </dgm:spPr>
      <dgm:t>
        <a:bodyPr/>
        <a:lstStyle/>
        <a:p>
          <a:r>
            <a:rPr lang="en-US" sz="1800" b="1" dirty="0">
              <a:solidFill>
                <a:schemeClr val="accent4"/>
              </a:solidFill>
              <a:latin typeface="Arial" panose="020B0604020202020204" pitchFamily="34" charset="0"/>
              <a:cs typeface="Arial" panose="020B0604020202020204" pitchFamily="34" charset="0"/>
            </a:rPr>
            <a:t>Relaxation</a:t>
          </a:r>
        </a:p>
      </dgm:t>
    </dgm:pt>
    <dgm:pt modelId="{5B4C1D24-86A9-4093-BF85-0D212620FD53}" type="parTrans" cxnId="{770BA18F-08D3-4E91-936B-577F5F6E2AC6}">
      <dgm:prSet/>
      <dgm:spPr/>
      <dgm:t>
        <a:bodyPr/>
        <a:lstStyle/>
        <a:p>
          <a:endParaRPr lang="en-US"/>
        </a:p>
      </dgm:t>
    </dgm:pt>
    <dgm:pt modelId="{7B35448B-FF47-4237-8A62-C29F7B10F3FB}" type="sibTrans" cxnId="{770BA18F-08D3-4E91-936B-577F5F6E2AC6}">
      <dgm:prSet/>
      <dgm:spPr>
        <a:ln w="127000">
          <a:solidFill>
            <a:schemeClr val="accent6"/>
          </a:solidFill>
          <a:tailEnd type="stealth"/>
        </a:ln>
      </dgm:spPr>
      <dgm:t>
        <a:bodyPr/>
        <a:lstStyle/>
        <a:p>
          <a:endParaRPr lang="en-US"/>
        </a:p>
      </dgm:t>
    </dgm:pt>
    <dgm:pt modelId="{12A58DCA-9E3E-4355-AFA7-2524D605D34B}" type="pres">
      <dgm:prSet presAssocID="{ADF7A4FE-11CD-4CC0-955D-6F069053AB59}" presName="cycle" presStyleCnt="0">
        <dgm:presLayoutVars>
          <dgm:dir/>
          <dgm:resizeHandles val="exact"/>
        </dgm:presLayoutVars>
      </dgm:prSet>
      <dgm:spPr/>
    </dgm:pt>
    <dgm:pt modelId="{086B645E-14B6-43CF-A610-AB685B3ACA72}" type="pres">
      <dgm:prSet presAssocID="{FB3725CA-AE8D-4BE9-8ADE-4E3532D56194}" presName="node" presStyleLbl="node1" presStyleIdx="0" presStyleCnt="4">
        <dgm:presLayoutVars>
          <dgm:bulletEnabled val="1"/>
        </dgm:presLayoutVars>
      </dgm:prSet>
      <dgm:spPr/>
    </dgm:pt>
    <dgm:pt modelId="{9F069EB9-E453-486C-82A4-94AFAE5A365C}" type="pres">
      <dgm:prSet presAssocID="{FB3725CA-AE8D-4BE9-8ADE-4E3532D56194}" presName="spNode" presStyleCnt="0"/>
      <dgm:spPr/>
    </dgm:pt>
    <dgm:pt modelId="{AD60788F-CFD1-45C9-9E2E-D11A9C431275}" type="pres">
      <dgm:prSet presAssocID="{05774668-AE7A-461C-A924-83AD8A11D1D1}" presName="sibTrans" presStyleLbl="sibTrans1D1" presStyleIdx="0" presStyleCnt="4"/>
      <dgm:spPr/>
    </dgm:pt>
    <dgm:pt modelId="{B4737B3E-B4B1-40E4-8389-72815D89AB41}" type="pres">
      <dgm:prSet presAssocID="{E9E61AD5-7FE4-4209-B10B-4A4F0BF07A0D}" presName="node" presStyleLbl="node1" presStyleIdx="1" presStyleCnt="4" custScaleX="120980">
        <dgm:presLayoutVars>
          <dgm:bulletEnabled val="1"/>
        </dgm:presLayoutVars>
      </dgm:prSet>
      <dgm:spPr/>
    </dgm:pt>
    <dgm:pt modelId="{0A5D39AA-94C9-491D-9F11-CA60F607F606}" type="pres">
      <dgm:prSet presAssocID="{E9E61AD5-7FE4-4209-B10B-4A4F0BF07A0D}" presName="spNode" presStyleCnt="0"/>
      <dgm:spPr/>
    </dgm:pt>
    <dgm:pt modelId="{DF60CFF6-E53A-4621-95AD-212F3E1EB25D}" type="pres">
      <dgm:prSet presAssocID="{5E9C0350-CC26-43AF-B69D-2A75B3A74B85}" presName="sibTrans" presStyleLbl="sibTrans1D1" presStyleIdx="1" presStyleCnt="4"/>
      <dgm:spPr/>
    </dgm:pt>
    <dgm:pt modelId="{61CECDDE-F9E4-47AE-A3E8-9FBA5792AD64}" type="pres">
      <dgm:prSet presAssocID="{5B8E362E-F42B-401C-AAC3-F64A6BBCE5FD}" presName="node" presStyleLbl="node1" presStyleIdx="2" presStyleCnt="4" custScaleX="115408">
        <dgm:presLayoutVars>
          <dgm:bulletEnabled val="1"/>
        </dgm:presLayoutVars>
      </dgm:prSet>
      <dgm:spPr/>
    </dgm:pt>
    <dgm:pt modelId="{C87EED23-CBAB-4288-AF85-B3F9E450BCB2}" type="pres">
      <dgm:prSet presAssocID="{5B8E362E-F42B-401C-AAC3-F64A6BBCE5FD}" presName="spNode" presStyleCnt="0"/>
      <dgm:spPr/>
    </dgm:pt>
    <dgm:pt modelId="{A9BC68EC-6BD7-4349-B616-96BE7EBC3E52}" type="pres">
      <dgm:prSet presAssocID="{57F0BE58-9043-4BAD-AA4E-605CA1054D1F}" presName="sibTrans" presStyleLbl="sibTrans1D1" presStyleIdx="2" presStyleCnt="4"/>
      <dgm:spPr/>
    </dgm:pt>
    <dgm:pt modelId="{76811B7E-1B7B-44C8-B38A-EBDB54759F46}" type="pres">
      <dgm:prSet presAssocID="{77016127-5435-47B8-91B5-9F8403FE70D2}" presName="node" presStyleLbl="node1" presStyleIdx="3" presStyleCnt="4">
        <dgm:presLayoutVars>
          <dgm:bulletEnabled val="1"/>
        </dgm:presLayoutVars>
      </dgm:prSet>
      <dgm:spPr/>
    </dgm:pt>
    <dgm:pt modelId="{8582EB82-F0AE-475C-9DF8-751A583ACF83}" type="pres">
      <dgm:prSet presAssocID="{77016127-5435-47B8-91B5-9F8403FE70D2}" presName="spNode" presStyleCnt="0"/>
      <dgm:spPr/>
    </dgm:pt>
    <dgm:pt modelId="{C13DE924-BCBA-4A70-B3A8-ACA02DAFE39C}" type="pres">
      <dgm:prSet presAssocID="{7B35448B-FF47-4237-8A62-C29F7B10F3FB}" presName="sibTrans" presStyleLbl="sibTrans1D1" presStyleIdx="3" presStyleCnt="4"/>
      <dgm:spPr/>
    </dgm:pt>
  </dgm:ptLst>
  <dgm:cxnLst>
    <dgm:cxn modelId="{FA764E07-83CA-4248-AFDC-FA5011718284}" type="presOf" srcId="{7B35448B-FF47-4237-8A62-C29F7B10F3FB}" destId="{C13DE924-BCBA-4A70-B3A8-ACA02DAFE39C}" srcOrd="0" destOrd="0" presId="urn:microsoft.com/office/officeart/2005/8/layout/cycle6"/>
    <dgm:cxn modelId="{4C86C109-D69F-41F5-A25E-2C199FFB1C6B}" type="presOf" srcId="{57F0BE58-9043-4BAD-AA4E-605CA1054D1F}" destId="{A9BC68EC-6BD7-4349-B616-96BE7EBC3E52}" srcOrd="0" destOrd="0" presId="urn:microsoft.com/office/officeart/2005/8/layout/cycle6"/>
    <dgm:cxn modelId="{0B403334-1843-4E98-8BB9-C6FBC36DC9B8}" srcId="{ADF7A4FE-11CD-4CC0-955D-6F069053AB59}" destId="{FB3725CA-AE8D-4BE9-8ADE-4E3532D56194}" srcOrd="0" destOrd="0" parTransId="{525BF233-DF5D-47FB-880A-0773FDEF4623}" sibTransId="{05774668-AE7A-461C-A924-83AD8A11D1D1}"/>
    <dgm:cxn modelId="{599FB23E-E112-49AD-9065-BF744040D330}" type="presOf" srcId="{E9E61AD5-7FE4-4209-B10B-4A4F0BF07A0D}" destId="{B4737B3E-B4B1-40E4-8389-72815D89AB41}" srcOrd="0" destOrd="0" presId="urn:microsoft.com/office/officeart/2005/8/layout/cycle6"/>
    <dgm:cxn modelId="{C40F4372-41FF-46E5-9068-8BEA3A4ACA77}" type="presOf" srcId="{5B8E362E-F42B-401C-AAC3-F64A6BBCE5FD}" destId="{61CECDDE-F9E4-47AE-A3E8-9FBA5792AD64}" srcOrd="0" destOrd="0" presId="urn:microsoft.com/office/officeart/2005/8/layout/cycle6"/>
    <dgm:cxn modelId="{C2514B59-710D-4919-B003-76D2A2FD773A}" type="presOf" srcId="{5E9C0350-CC26-43AF-B69D-2A75B3A74B85}" destId="{DF60CFF6-E53A-4621-95AD-212F3E1EB25D}" srcOrd="0" destOrd="0" presId="urn:microsoft.com/office/officeart/2005/8/layout/cycle6"/>
    <dgm:cxn modelId="{770BA18F-08D3-4E91-936B-577F5F6E2AC6}" srcId="{ADF7A4FE-11CD-4CC0-955D-6F069053AB59}" destId="{77016127-5435-47B8-91B5-9F8403FE70D2}" srcOrd="3" destOrd="0" parTransId="{5B4C1D24-86A9-4093-BF85-0D212620FD53}" sibTransId="{7B35448B-FF47-4237-8A62-C29F7B10F3FB}"/>
    <dgm:cxn modelId="{FD2342AB-6D15-44C3-99A7-A87203E76F21}" srcId="{ADF7A4FE-11CD-4CC0-955D-6F069053AB59}" destId="{E9E61AD5-7FE4-4209-B10B-4A4F0BF07A0D}" srcOrd="1" destOrd="0" parTransId="{14AA7DEC-4031-4062-A7FD-7D6DF2D39C22}" sibTransId="{5E9C0350-CC26-43AF-B69D-2A75B3A74B85}"/>
    <dgm:cxn modelId="{B10D54C5-88D7-4F47-9DCD-308F90930F1D}" type="presOf" srcId="{77016127-5435-47B8-91B5-9F8403FE70D2}" destId="{76811B7E-1B7B-44C8-B38A-EBDB54759F46}" srcOrd="0" destOrd="0" presId="urn:microsoft.com/office/officeart/2005/8/layout/cycle6"/>
    <dgm:cxn modelId="{17DF09CB-26CE-4FF4-A4FE-63070CE990A8}" type="presOf" srcId="{FB3725CA-AE8D-4BE9-8ADE-4E3532D56194}" destId="{086B645E-14B6-43CF-A610-AB685B3ACA72}" srcOrd="0" destOrd="0" presId="urn:microsoft.com/office/officeart/2005/8/layout/cycle6"/>
    <dgm:cxn modelId="{130AD9D0-B52F-4238-BE04-4ED27E2DA640}" srcId="{ADF7A4FE-11CD-4CC0-955D-6F069053AB59}" destId="{5B8E362E-F42B-401C-AAC3-F64A6BBCE5FD}" srcOrd="2" destOrd="0" parTransId="{1D867A54-9DB7-4D8F-8FB3-CF3600306DA6}" sibTransId="{57F0BE58-9043-4BAD-AA4E-605CA1054D1F}"/>
    <dgm:cxn modelId="{15B4CED6-6F2B-4269-B150-FFA4E17A8421}" type="presOf" srcId="{05774668-AE7A-461C-A924-83AD8A11D1D1}" destId="{AD60788F-CFD1-45C9-9E2E-D11A9C431275}" srcOrd="0" destOrd="0" presId="urn:microsoft.com/office/officeart/2005/8/layout/cycle6"/>
    <dgm:cxn modelId="{C685E7ED-B57D-4B4D-9984-02C42AEEF1A9}" type="presOf" srcId="{ADF7A4FE-11CD-4CC0-955D-6F069053AB59}" destId="{12A58DCA-9E3E-4355-AFA7-2524D605D34B}" srcOrd="0" destOrd="0" presId="urn:microsoft.com/office/officeart/2005/8/layout/cycle6"/>
    <dgm:cxn modelId="{E33BCD07-5AC9-49B2-9908-53121DD7E5C3}" type="presParOf" srcId="{12A58DCA-9E3E-4355-AFA7-2524D605D34B}" destId="{086B645E-14B6-43CF-A610-AB685B3ACA72}" srcOrd="0" destOrd="0" presId="urn:microsoft.com/office/officeart/2005/8/layout/cycle6"/>
    <dgm:cxn modelId="{947349D4-0140-409E-B5C3-03D0CE632F58}" type="presParOf" srcId="{12A58DCA-9E3E-4355-AFA7-2524D605D34B}" destId="{9F069EB9-E453-486C-82A4-94AFAE5A365C}" srcOrd="1" destOrd="0" presId="urn:microsoft.com/office/officeart/2005/8/layout/cycle6"/>
    <dgm:cxn modelId="{6766A43F-E0E8-4A62-8DCC-0FE80369A23A}" type="presParOf" srcId="{12A58DCA-9E3E-4355-AFA7-2524D605D34B}" destId="{AD60788F-CFD1-45C9-9E2E-D11A9C431275}" srcOrd="2" destOrd="0" presId="urn:microsoft.com/office/officeart/2005/8/layout/cycle6"/>
    <dgm:cxn modelId="{FD87E0D2-6373-439F-9B75-6D09D6954E3A}" type="presParOf" srcId="{12A58DCA-9E3E-4355-AFA7-2524D605D34B}" destId="{B4737B3E-B4B1-40E4-8389-72815D89AB41}" srcOrd="3" destOrd="0" presId="urn:microsoft.com/office/officeart/2005/8/layout/cycle6"/>
    <dgm:cxn modelId="{2197F514-DDD2-488F-9C8C-2726514C991A}" type="presParOf" srcId="{12A58DCA-9E3E-4355-AFA7-2524D605D34B}" destId="{0A5D39AA-94C9-491D-9F11-CA60F607F606}" srcOrd="4" destOrd="0" presId="urn:microsoft.com/office/officeart/2005/8/layout/cycle6"/>
    <dgm:cxn modelId="{3770D323-1DA0-4CB5-BC7E-7D3403F0507E}" type="presParOf" srcId="{12A58DCA-9E3E-4355-AFA7-2524D605D34B}" destId="{DF60CFF6-E53A-4621-95AD-212F3E1EB25D}" srcOrd="5" destOrd="0" presId="urn:microsoft.com/office/officeart/2005/8/layout/cycle6"/>
    <dgm:cxn modelId="{36036AE4-E77E-491B-BA02-17CFC3003177}" type="presParOf" srcId="{12A58DCA-9E3E-4355-AFA7-2524D605D34B}" destId="{61CECDDE-F9E4-47AE-A3E8-9FBA5792AD64}" srcOrd="6" destOrd="0" presId="urn:microsoft.com/office/officeart/2005/8/layout/cycle6"/>
    <dgm:cxn modelId="{B7E6FF03-86D5-4E77-A8E8-86A0899A630B}" type="presParOf" srcId="{12A58DCA-9E3E-4355-AFA7-2524D605D34B}" destId="{C87EED23-CBAB-4288-AF85-B3F9E450BCB2}" srcOrd="7" destOrd="0" presId="urn:microsoft.com/office/officeart/2005/8/layout/cycle6"/>
    <dgm:cxn modelId="{2C65B581-EFDD-4646-A45A-D9B26CB8A67E}" type="presParOf" srcId="{12A58DCA-9E3E-4355-AFA7-2524D605D34B}" destId="{A9BC68EC-6BD7-4349-B616-96BE7EBC3E52}" srcOrd="8" destOrd="0" presId="urn:microsoft.com/office/officeart/2005/8/layout/cycle6"/>
    <dgm:cxn modelId="{A1E569D5-D92F-4AC1-8319-B600E33B1D12}" type="presParOf" srcId="{12A58DCA-9E3E-4355-AFA7-2524D605D34B}" destId="{76811B7E-1B7B-44C8-B38A-EBDB54759F46}" srcOrd="9" destOrd="0" presId="urn:microsoft.com/office/officeart/2005/8/layout/cycle6"/>
    <dgm:cxn modelId="{E7F2D307-1F13-410E-94E8-FB4704D96034}" type="presParOf" srcId="{12A58DCA-9E3E-4355-AFA7-2524D605D34B}" destId="{8582EB82-F0AE-475C-9DF8-751A583ACF83}" srcOrd="10" destOrd="0" presId="urn:microsoft.com/office/officeart/2005/8/layout/cycle6"/>
    <dgm:cxn modelId="{DAB8273E-54E8-4A2E-9ADB-8B4B98322441}" type="presParOf" srcId="{12A58DCA-9E3E-4355-AFA7-2524D605D34B}" destId="{C13DE924-BCBA-4A70-B3A8-ACA02DAFE3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245531" y="174"/>
          <a:ext cx="1452562"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r>
            <a:rPr lang="en-US" sz="1400" b="1" kern="1200" dirty="0">
              <a:solidFill>
                <a:schemeClr val="accent4"/>
              </a:solidFill>
              <a:latin typeface="Arial" panose="020B0604020202020204" pitchFamily="34" charset="0"/>
              <a:cs typeface="Arial" panose="020B0604020202020204" pitchFamily="34" charset="0"/>
            </a:rPr>
            <a:t>Survival–Food </a:t>
          </a:r>
        </a:p>
      </dsp:txBody>
      <dsp:txXfrm>
        <a:off x="2291621" y="46264"/>
        <a:ext cx="1360382" cy="851985"/>
      </dsp:txXfrm>
    </dsp:sp>
    <dsp:sp modelId="{AD60788F-CFD1-45C9-9E2E-D11A9C431275}">
      <dsp:nvSpPr>
        <dsp:cNvPr id="0" name=""/>
        <dsp:cNvSpPr/>
      </dsp:nvSpPr>
      <dsp:spPr>
        <a:xfrm>
          <a:off x="1412070" y="472257"/>
          <a:ext cx="3119485" cy="3119485"/>
        </a:xfrm>
        <a:custGeom>
          <a:avLst/>
          <a:gdLst/>
          <a:ahLst/>
          <a:cxnLst/>
          <a:rect l="0" t="0" r="0" b="0"/>
          <a:pathLst>
            <a:path>
              <a:moveTo>
                <a:pt x="2296485" y="184967"/>
              </a:moveTo>
              <a:arcTo wR="1559742" hR="1559742" stAng="17891212" swAng="2625610"/>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652900"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Expression</a:t>
          </a:r>
        </a:p>
        <a:p>
          <a:pPr marL="0" lvl="0" indent="0" algn="ctr" defTabSz="800100">
            <a:lnSpc>
              <a:spcPct val="90000"/>
            </a:lnSpc>
            <a:spcBef>
              <a:spcPct val="0"/>
            </a:spcBef>
            <a:spcAft>
              <a:spcPct val="35000"/>
            </a:spcAft>
            <a:buNone/>
          </a:pPr>
          <a:r>
            <a:rPr lang="en-US" sz="1400" b="1" kern="1200" dirty="0">
              <a:solidFill>
                <a:schemeClr val="accent4"/>
              </a:solidFill>
              <a:latin typeface="Arial" panose="020B0604020202020204" pitchFamily="34" charset="0"/>
              <a:cs typeface="Arial" panose="020B0604020202020204" pitchFamily="34" charset="0"/>
            </a:rPr>
            <a:t>(Behavior)</a:t>
          </a:r>
          <a:br>
            <a:rPr lang="en-US" sz="1400" b="1" kern="1200" dirty="0">
              <a:solidFill>
                <a:schemeClr val="accent4"/>
              </a:solidFill>
              <a:latin typeface="Arial" panose="020B0604020202020204" pitchFamily="34" charset="0"/>
              <a:cs typeface="Arial" panose="020B0604020202020204" pitchFamily="34" charset="0"/>
            </a:rPr>
          </a:br>
          <a:r>
            <a:rPr lang="en-US" sz="1400" b="1" kern="1200" dirty="0">
              <a:solidFill>
                <a:schemeClr val="accent4"/>
              </a:solidFill>
              <a:latin typeface="Arial" panose="020B0604020202020204" pitchFamily="34" charset="0"/>
              <a:cs typeface="Arial" panose="020B0604020202020204" pitchFamily="34" charset="0"/>
            </a:rPr>
            <a:t>Cry</a:t>
          </a:r>
        </a:p>
      </dsp:txBody>
      <dsp:txXfrm>
        <a:off x="3698990" y="1606007"/>
        <a:ext cx="1665130" cy="851985"/>
      </dsp:txXfrm>
    </dsp:sp>
    <dsp:sp modelId="{DF60CFF6-E53A-4621-95AD-212F3E1EB25D}">
      <dsp:nvSpPr>
        <dsp:cNvPr id="0" name=""/>
        <dsp:cNvSpPr/>
      </dsp:nvSpPr>
      <dsp:spPr>
        <a:xfrm>
          <a:off x="1412070" y="472257"/>
          <a:ext cx="3119485" cy="3119485"/>
        </a:xfrm>
        <a:custGeom>
          <a:avLst/>
          <a:gdLst/>
          <a:ahLst/>
          <a:cxnLst/>
          <a:rect l="0" t="0" r="0" b="0"/>
          <a:pathLst>
            <a:path>
              <a:moveTo>
                <a:pt x="3043073" y="2041953"/>
              </a:moveTo>
              <a:arcTo wR="1559742" hR="1559742" stAng="1080518" swAng="2345677"/>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133626" y="3119659"/>
          <a:ext cx="1676373"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r>
            <a:rPr lang="en-US" sz="1400" b="1" kern="1200" dirty="0">
              <a:solidFill>
                <a:schemeClr val="accent4"/>
              </a:solidFill>
              <a:latin typeface="Arial" panose="020B0604020202020204" pitchFamily="34" charset="0"/>
              <a:cs typeface="Arial" panose="020B0604020202020204" pitchFamily="34" charset="0"/>
            </a:rPr>
            <a:t>Feed Infant</a:t>
          </a:r>
        </a:p>
      </dsp:txBody>
      <dsp:txXfrm>
        <a:off x="2179716" y="3165749"/>
        <a:ext cx="1584193" cy="851985"/>
      </dsp:txXfrm>
    </dsp:sp>
    <dsp:sp modelId="{A9BC68EC-6BD7-4349-B616-96BE7EBC3E52}">
      <dsp:nvSpPr>
        <dsp:cNvPr id="0" name=""/>
        <dsp:cNvSpPr/>
      </dsp:nvSpPr>
      <dsp:spPr>
        <a:xfrm>
          <a:off x="1412070" y="472257"/>
          <a:ext cx="3119485" cy="3119485"/>
        </a:xfrm>
        <a:custGeom>
          <a:avLst/>
          <a:gdLst/>
          <a:ahLst/>
          <a:cxnLst/>
          <a:rect l="0" t="0" r="0" b="0"/>
          <a:pathLst>
            <a:path>
              <a:moveTo>
                <a:pt x="712604" y="2869381"/>
              </a:moveTo>
              <a:arcTo wR="1559742" hR="1559742" stAng="7373805" swAng="2345677"/>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85789" y="1559917"/>
          <a:ext cx="1452562"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Relaxation</a:t>
          </a:r>
        </a:p>
      </dsp:txBody>
      <dsp:txXfrm>
        <a:off x="731879" y="1606007"/>
        <a:ext cx="1360382" cy="851985"/>
      </dsp:txXfrm>
    </dsp:sp>
    <dsp:sp modelId="{C13DE924-BCBA-4A70-B3A8-ACA02DAFE39C}">
      <dsp:nvSpPr>
        <dsp:cNvPr id="0" name=""/>
        <dsp:cNvSpPr/>
      </dsp:nvSpPr>
      <dsp:spPr>
        <a:xfrm>
          <a:off x="1412070" y="472257"/>
          <a:ext cx="3119485" cy="3119485"/>
        </a:xfrm>
        <a:custGeom>
          <a:avLst/>
          <a:gdLst/>
          <a:ahLst/>
          <a:cxnLst/>
          <a:rect l="0" t="0" r="0" b="0"/>
          <a:pathLst>
            <a:path>
              <a:moveTo>
                <a:pt x="76785" y="1076384"/>
              </a:moveTo>
              <a:arcTo wR="1559742" hR="1559742" stAng="11883178" swAng="2625610"/>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245531" y="174"/>
          <a:ext cx="1452562"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Need</a:t>
          </a:r>
          <a:endParaRPr lang="en-US" sz="1400" b="0" kern="1200" dirty="0">
            <a:solidFill>
              <a:schemeClr val="accent4"/>
            </a:solidFill>
            <a:latin typeface="Arial" panose="020B0604020202020204" pitchFamily="34" charset="0"/>
            <a:cs typeface="Arial" panose="020B0604020202020204" pitchFamily="34" charset="0"/>
          </a:endParaRPr>
        </a:p>
      </dsp:txBody>
      <dsp:txXfrm>
        <a:off x="2291621" y="46264"/>
        <a:ext cx="1360382" cy="851985"/>
      </dsp:txXfrm>
    </dsp:sp>
    <dsp:sp modelId="{AD60788F-CFD1-45C9-9E2E-D11A9C431275}">
      <dsp:nvSpPr>
        <dsp:cNvPr id="0" name=""/>
        <dsp:cNvSpPr/>
      </dsp:nvSpPr>
      <dsp:spPr>
        <a:xfrm>
          <a:off x="1412070" y="472257"/>
          <a:ext cx="3119485" cy="3119485"/>
        </a:xfrm>
        <a:custGeom>
          <a:avLst/>
          <a:gdLst/>
          <a:ahLst/>
          <a:cxnLst/>
          <a:rect l="0" t="0" r="0" b="0"/>
          <a:pathLst>
            <a:path>
              <a:moveTo>
                <a:pt x="2296485" y="184967"/>
              </a:moveTo>
              <a:arcTo wR="1559742" hR="1559742" stAng="17891212" swAng="2625610"/>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652900"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Expression</a:t>
          </a:r>
          <a:br>
            <a:rPr lang="en-US" sz="1400" b="0" kern="1200" dirty="0">
              <a:solidFill>
                <a:schemeClr val="accent4"/>
              </a:solidFill>
              <a:latin typeface="Arial" panose="020B0604020202020204" pitchFamily="34" charset="0"/>
              <a:cs typeface="Arial" panose="020B0604020202020204" pitchFamily="34" charset="0"/>
            </a:rPr>
          </a:br>
          <a:r>
            <a:rPr lang="en-US" sz="1400" b="1" kern="1200" dirty="0">
              <a:solidFill>
                <a:schemeClr val="accent4"/>
              </a:solidFill>
              <a:latin typeface="Arial" panose="020B0604020202020204" pitchFamily="34" charset="0"/>
              <a:cs typeface="Arial" panose="020B0604020202020204" pitchFamily="34" charset="0"/>
            </a:rPr>
            <a:t>(Cry)</a:t>
          </a:r>
        </a:p>
      </dsp:txBody>
      <dsp:txXfrm>
        <a:off x="3698990" y="1606007"/>
        <a:ext cx="1665130" cy="851985"/>
      </dsp:txXfrm>
    </dsp:sp>
    <dsp:sp modelId="{DF60CFF6-E53A-4621-95AD-212F3E1EB25D}">
      <dsp:nvSpPr>
        <dsp:cNvPr id="0" name=""/>
        <dsp:cNvSpPr/>
      </dsp:nvSpPr>
      <dsp:spPr>
        <a:xfrm>
          <a:off x="1412070" y="472257"/>
          <a:ext cx="3119485" cy="3119485"/>
        </a:xfrm>
        <a:custGeom>
          <a:avLst/>
          <a:gdLst/>
          <a:ahLst/>
          <a:cxnLst/>
          <a:rect l="0" t="0" r="0" b="0"/>
          <a:pathLst>
            <a:path>
              <a:moveTo>
                <a:pt x="3043073" y="2041953"/>
              </a:moveTo>
              <a:arcTo wR="1559742" hR="1559742" stAng="1080518" swAng="2345677"/>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133626" y="3119659"/>
          <a:ext cx="1676373"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r>
            <a:rPr lang="en-US" sz="1400" b="1" kern="1200" dirty="0">
              <a:solidFill>
                <a:schemeClr val="accent4"/>
              </a:solidFill>
              <a:latin typeface="Arial" panose="020B0604020202020204" pitchFamily="34" charset="0"/>
              <a:cs typeface="Arial" panose="020B0604020202020204" pitchFamily="34" charset="0"/>
            </a:rPr>
            <a:t>(Ignore, Slap)</a:t>
          </a:r>
        </a:p>
      </dsp:txBody>
      <dsp:txXfrm>
        <a:off x="2179716" y="3165749"/>
        <a:ext cx="1584193" cy="851985"/>
      </dsp:txXfrm>
    </dsp:sp>
    <dsp:sp modelId="{A9BC68EC-6BD7-4349-B616-96BE7EBC3E52}">
      <dsp:nvSpPr>
        <dsp:cNvPr id="0" name=""/>
        <dsp:cNvSpPr/>
      </dsp:nvSpPr>
      <dsp:spPr>
        <a:xfrm>
          <a:off x="1412070" y="472257"/>
          <a:ext cx="3119485" cy="3119485"/>
        </a:xfrm>
        <a:custGeom>
          <a:avLst/>
          <a:gdLst/>
          <a:ahLst/>
          <a:cxnLst/>
          <a:rect l="0" t="0" r="0" b="0"/>
          <a:pathLst>
            <a:path>
              <a:moveTo>
                <a:pt x="712604" y="2869381"/>
              </a:moveTo>
              <a:arcTo wR="1559742" hR="1559742" stAng="7373805" swAng="2345677"/>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85789" y="1559917"/>
          <a:ext cx="1452562"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Anxious</a:t>
          </a:r>
          <a:br>
            <a:rPr lang="en-US" sz="1800" b="1" kern="1200" dirty="0">
              <a:solidFill>
                <a:schemeClr val="accent4"/>
              </a:solidFill>
              <a:latin typeface="Arial" panose="020B0604020202020204" pitchFamily="34" charset="0"/>
              <a:cs typeface="Arial" panose="020B0604020202020204" pitchFamily="34" charset="0"/>
            </a:rPr>
          </a:br>
          <a:r>
            <a:rPr lang="en-US" sz="1800" b="1" kern="1200" dirty="0">
              <a:solidFill>
                <a:schemeClr val="accent4"/>
              </a:solidFill>
              <a:latin typeface="Arial" panose="020B0604020202020204" pitchFamily="34" charset="0"/>
              <a:cs typeface="Arial" panose="020B0604020202020204" pitchFamily="34" charset="0"/>
            </a:rPr>
            <a:t>Angry</a:t>
          </a:r>
          <a:br>
            <a:rPr lang="en-US" sz="1800" b="1" kern="1200" dirty="0">
              <a:solidFill>
                <a:schemeClr val="accent4"/>
              </a:solidFill>
              <a:latin typeface="Arial" panose="020B0604020202020204" pitchFamily="34" charset="0"/>
              <a:cs typeface="Arial" panose="020B0604020202020204" pitchFamily="34" charset="0"/>
            </a:rPr>
          </a:br>
          <a:r>
            <a:rPr lang="en-US" sz="1800" b="1" kern="1200" dirty="0">
              <a:solidFill>
                <a:schemeClr val="accent4"/>
              </a:solidFill>
              <a:latin typeface="Arial" panose="020B0604020202020204" pitchFamily="34" charset="0"/>
              <a:cs typeface="Arial" panose="020B0604020202020204" pitchFamily="34" charset="0"/>
            </a:rPr>
            <a:t>Fearful</a:t>
          </a:r>
        </a:p>
      </dsp:txBody>
      <dsp:txXfrm>
        <a:off x="731879" y="1606007"/>
        <a:ext cx="1360382" cy="851985"/>
      </dsp:txXfrm>
    </dsp:sp>
    <dsp:sp modelId="{C13DE924-BCBA-4A70-B3A8-ACA02DAFE39C}">
      <dsp:nvSpPr>
        <dsp:cNvPr id="0" name=""/>
        <dsp:cNvSpPr/>
      </dsp:nvSpPr>
      <dsp:spPr>
        <a:xfrm>
          <a:off x="1412070" y="472257"/>
          <a:ext cx="3119485" cy="3119485"/>
        </a:xfrm>
        <a:custGeom>
          <a:avLst/>
          <a:gdLst/>
          <a:ahLst/>
          <a:cxnLst/>
          <a:rect l="0" t="0" r="0" b="0"/>
          <a:pathLst>
            <a:path>
              <a:moveTo>
                <a:pt x="76785" y="1076384"/>
              </a:moveTo>
              <a:arcTo wR="1559742" hR="1559742" stAng="11883178" swAng="2625610"/>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645E-14B6-43CF-A610-AB685B3ACA72}">
      <dsp:nvSpPr>
        <dsp:cNvPr id="0" name=""/>
        <dsp:cNvSpPr/>
      </dsp:nvSpPr>
      <dsp:spPr>
        <a:xfrm>
          <a:off x="2245531" y="174"/>
          <a:ext cx="1452562"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Need</a:t>
          </a:r>
          <a:br>
            <a:rPr lang="en-US" sz="1800" b="1" kern="1200" dirty="0">
              <a:solidFill>
                <a:schemeClr val="accent4"/>
              </a:solidFill>
              <a:latin typeface="Arial" panose="020B0604020202020204" pitchFamily="34" charset="0"/>
              <a:cs typeface="Arial" panose="020B0604020202020204" pitchFamily="34" charset="0"/>
            </a:rPr>
          </a:br>
          <a:r>
            <a:rPr lang="en-US" sz="1600" b="1" kern="1200" dirty="0">
              <a:solidFill>
                <a:schemeClr val="accent3"/>
              </a:solidFill>
              <a:latin typeface="Arial" panose="020B0604020202020204" pitchFamily="34" charset="0"/>
              <a:cs typeface="Arial" panose="020B0604020202020204" pitchFamily="34" charset="0"/>
            </a:rPr>
            <a:t>Attention &amp; Affection</a:t>
          </a:r>
        </a:p>
      </dsp:txBody>
      <dsp:txXfrm>
        <a:off x="2291621" y="46264"/>
        <a:ext cx="1360382" cy="851985"/>
      </dsp:txXfrm>
    </dsp:sp>
    <dsp:sp modelId="{AD60788F-CFD1-45C9-9E2E-D11A9C431275}">
      <dsp:nvSpPr>
        <dsp:cNvPr id="0" name=""/>
        <dsp:cNvSpPr/>
      </dsp:nvSpPr>
      <dsp:spPr>
        <a:xfrm>
          <a:off x="1412070" y="472257"/>
          <a:ext cx="3119485" cy="3119485"/>
        </a:xfrm>
        <a:custGeom>
          <a:avLst/>
          <a:gdLst/>
          <a:ahLst/>
          <a:cxnLst/>
          <a:rect l="0" t="0" r="0" b="0"/>
          <a:pathLst>
            <a:path>
              <a:moveTo>
                <a:pt x="2296485" y="184967"/>
              </a:moveTo>
              <a:arcTo wR="1559742" hR="1559742" stAng="17891212" swAng="2625610"/>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B4737B3E-B4B1-40E4-8389-72815D89AB41}">
      <dsp:nvSpPr>
        <dsp:cNvPr id="0" name=""/>
        <dsp:cNvSpPr/>
      </dsp:nvSpPr>
      <dsp:spPr>
        <a:xfrm>
          <a:off x="3652900" y="1559917"/>
          <a:ext cx="1757310"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Expression</a:t>
          </a:r>
          <a:br>
            <a:rPr lang="en-US" sz="1800" b="1" kern="1200" dirty="0">
              <a:solidFill>
                <a:schemeClr val="accent4"/>
              </a:solidFill>
              <a:latin typeface="Arial" panose="020B0604020202020204" pitchFamily="34" charset="0"/>
              <a:cs typeface="Arial" panose="020B0604020202020204" pitchFamily="34" charset="0"/>
            </a:rPr>
          </a:br>
          <a:r>
            <a:rPr lang="en-US" sz="1600" b="1" kern="1200" dirty="0">
              <a:solidFill>
                <a:schemeClr val="accent4"/>
              </a:solidFill>
              <a:latin typeface="Arial" panose="020B0604020202020204" pitchFamily="34" charset="0"/>
              <a:cs typeface="Arial" panose="020B0604020202020204" pitchFamily="34" charset="0"/>
            </a:rPr>
            <a:t>(Behavior)</a:t>
          </a:r>
          <a:br>
            <a:rPr lang="en-US" sz="1400" b="0" kern="1200" dirty="0">
              <a:solidFill>
                <a:schemeClr val="accent4"/>
              </a:solidFill>
              <a:latin typeface="Arial" panose="020B0604020202020204" pitchFamily="34" charset="0"/>
              <a:cs typeface="Arial" panose="020B0604020202020204" pitchFamily="34" charset="0"/>
            </a:rPr>
          </a:br>
          <a:r>
            <a:rPr lang="en-US" sz="1600" b="1" kern="1200" dirty="0">
              <a:solidFill>
                <a:schemeClr val="accent3"/>
              </a:solidFill>
              <a:latin typeface="Arial" panose="020B0604020202020204" pitchFamily="34" charset="0"/>
              <a:cs typeface="Arial" panose="020B0604020202020204" pitchFamily="34" charset="0"/>
            </a:rPr>
            <a:t>Tantrum</a:t>
          </a:r>
        </a:p>
      </dsp:txBody>
      <dsp:txXfrm>
        <a:off x="3698990" y="1606007"/>
        <a:ext cx="1665130" cy="851985"/>
      </dsp:txXfrm>
    </dsp:sp>
    <dsp:sp modelId="{DF60CFF6-E53A-4621-95AD-212F3E1EB25D}">
      <dsp:nvSpPr>
        <dsp:cNvPr id="0" name=""/>
        <dsp:cNvSpPr/>
      </dsp:nvSpPr>
      <dsp:spPr>
        <a:xfrm>
          <a:off x="1412070" y="472257"/>
          <a:ext cx="3119485" cy="3119485"/>
        </a:xfrm>
        <a:custGeom>
          <a:avLst/>
          <a:gdLst/>
          <a:ahLst/>
          <a:cxnLst/>
          <a:rect l="0" t="0" r="0" b="0"/>
          <a:pathLst>
            <a:path>
              <a:moveTo>
                <a:pt x="3043073" y="2041953"/>
              </a:moveTo>
              <a:arcTo wR="1559742" hR="1559742" stAng="1080518" swAng="2345677"/>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61CECDDE-F9E4-47AE-A3E8-9FBA5792AD64}">
      <dsp:nvSpPr>
        <dsp:cNvPr id="0" name=""/>
        <dsp:cNvSpPr/>
      </dsp:nvSpPr>
      <dsp:spPr>
        <a:xfrm>
          <a:off x="2133626" y="3119659"/>
          <a:ext cx="1676373"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3"/>
              </a:solidFill>
              <a:latin typeface="Arial" panose="020B0604020202020204" pitchFamily="34" charset="0"/>
              <a:cs typeface="Arial" panose="020B0604020202020204" pitchFamily="34" charset="0"/>
            </a:rPr>
            <a:t>Hitting</a:t>
          </a:r>
          <a:br>
            <a:rPr lang="en-US" sz="1800" b="1" kern="1200" dirty="0">
              <a:solidFill>
                <a:schemeClr val="accent4"/>
              </a:solidFill>
              <a:latin typeface="Arial" panose="020B0604020202020204" pitchFamily="34" charset="0"/>
              <a:cs typeface="Arial" panose="020B0604020202020204" pitchFamily="34" charset="0"/>
            </a:rPr>
          </a:br>
          <a:r>
            <a:rPr lang="en-US" sz="1800" b="1" kern="1200" dirty="0">
              <a:solidFill>
                <a:schemeClr val="accent4"/>
              </a:solidFill>
              <a:latin typeface="Arial" panose="020B0604020202020204" pitchFamily="34" charset="0"/>
              <a:cs typeface="Arial" panose="020B0604020202020204" pitchFamily="34" charset="0"/>
            </a:rPr>
            <a:t>Intervention</a:t>
          </a:r>
          <a:br>
            <a:rPr lang="en-US" sz="1800" b="1" kern="1200" dirty="0">
              <a:solidFill>
                <a:schemeClr val="accent4"/>
              </a:solidFill>
              <a:latin typeface="Arial" panose="020B0604020202020204" pitchFamily="34" charset="0"/>
              <a:cs typeface="Arial" panose="020B0604020202020204" pitchFamily="34" charset="0"/>
            </a:rPr>
          </a:br>
          <a:r>
            <a:rPr lang="en-US" sz="1600" b="1" kern="1200" dirty="0">
              <a:solidFill>
                <a:schemeClr val="accent3"/>
              </a:solidFill>
              <a:latin typeface="Arial" panose="020B0604020202020204" pitchFamily="34" charset="0"/>
              <a:cs typeface="Arial" panose="020B0604020202020204" pitchFamily="34" charset="0"/>
            </a:rPr>
            <a:t>Hugs, kisses, ice cream &amp; candy</a:t>
          </a:r>
        </a:p>
      </dsp:txBody>
      <dsp:txXfrm>
        <a:off x="2179716" y="3165749"/>
        <a:ext cx="1584193" cy="851985"/>
      </dsp:txXfrm>
    </dsp:sp>
    <dsp:sp modelId="{A9BC68EC-6BD7-4349-B616-96BE7EBC3E52}">
      <dsp:nvSpPr>
        <dsp:cNvPr id="0" name=""/>
        <dsp:cNvSpPr/>
      </dsp:nvSpPr>
      <dsp:spPr>
        <a:xfrm>
          <a:off x="1412070" y="472257"/>
          <a:ext cx="3119485" cy="3119485"/>
        </a:xfrm>
        <a:custGeom>
          <a:avLst/>
          <a:gdLst/>
          <a:ahLst/>
          <a:cxnLst/>
          <a:rect l="0" t="0" r="0" b="0"/>
          <a:pathLst>
            <a:path>
              <a:moveTo>
                <a:pt x="712604" y="2869381"/>
              </a:moveTo>
              <a:arcTo wR="1559742" hR="1559742" stAng="7373805" swAng="2345677"/>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 modelId="{76811B7E-1B7B-44C8-B38A-EBDB54759F46}">
      <dsp:nvSpPr>
        <dsp:cNvPr id="0" name=""/>
        <dsp:cNvSpPr/>
      </dsp:nvSpPr>
      <dsp:spPr>
        <a:xfrm>
          <a:off x="685789" y="1559917"/>
          <a:ext cx="1452562" cy="94416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Arial" panose="020B0604020202020204" pitchFamily="34" charset="0"/>
              <a:cs typeface="Arial" panose="020B0604020202020204" pitchFamily="34" charset="0"/>
            </a:rPr>
            <a:t>Relaxation</a:t>
          </a:r>
        </a:p>
      </dsp:txBody>
      <dsp:txXfrm>
        <a:off x="731879" y="1606007"/>
        <a:ext cx="1360382" cy="851985"/>
      </dsp:txXfrm>
    </dsp:sp>
    <dsp:sp modelId="{C13DE924-BCBA-4A70-B3A8-ACA02DAFE39C}">
      <dsp:nvSpPr>
        <dsp:cNvPr id="0" name=""/>
        <dsp:cNvSpPr/>
      </dsp:nvSpPr>
      <dsp:spPr>
        <a:xfrm>
          <a:off x="1412070" y="472257"/>
          <a:ext cx="3119485" cy="3119485"/>
        </a:xfrm>
        <a:custGeom>
          <a:avLst/>
          <a:gdLst/>
          <a:ahLst/>
          <a:cxnLst/>
          <a:rect l="0" t="0" r="0" b="0"/>
          <a:pathLst>
            <a:path>
              <a:moveTo>
                <a:pt x="76785" y="1076384"/>
              </a:moveTo>
              <a:arcTo wR="1559742" hR="1559742" stAng="11883178" swAng="2625610"/>
            </a:path>
          </a:pathLst>
        </a:custGeom>
        <a:noFill/>
        <a:ln w="127000" cap="flat" cmpd="sng" algn="ctr">
          <a:solidFill>
            <a:schemeClr val="accent6"/>
          </a:solidFill>
          <a:prstDash val="solid"/>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57C1F75C-90CC-422A-AD5B-1C71DC5636A6}"/>
              </a:ext>
            </a:extLst>
          </p:cNvPr>
          <p:cNvSpPr>
            <a:spLocks noGrp="1" noChangeArrowheads="1"/>
          </p:cNvSpPr>
          <p:nvPr>
            <p:ph type="hdr" sz="quarter"/>
          </p:nvPr>
        </p:nvSpPr>
        <p:spPr bwMode="auto">
          <a:xfrm>
            <a:off x="0" y="155363"/>
            <a:ext cx="7010400" cy="462918"/>
          </a:xfrm>
          <a:prstGeom prst="rect">
            <a:avLst/>
          </a:prstGeom>
          <a:noFill/>
          <a:ln>
            <a:noFill/>
          </a:ln>
          <a:effectLst/>
          <a:extLst/>
        </p:spPr>
        <p:txBody>
          <a:bodyPr vert="horz" wrap="square" lIns="93455" tIns="46728" rIns="93455" bIns="46728" numCol="1" anchor="t" anchorCtr="0" compatLnSpc="1">
            <a:prstTxWarp prst="textNoShape">
              <a:avLst/>
            </a:prstTxWarp>
          </a:bodyPr>
          <a:lstStyle>
            <a:lvl1pPr algn="ctr" defTabSz="934876" eaLnBrk="1" hangingPunct="1">
              <a:defRPr sz="1000">
                <a:latin typeface="Verdana" pitchFamily="34" charset="0"/>
              </a:defRPr>
            </a:lvl1pPr>
          </a:lstStyle>
          <a:p>
            <a:pPr>
              <a:defRPr/>
            </a:pPr>
            <a:r>
              <a:rPr lang="en-US"/>
              <a:t>GPSII/MAPP Leader’s Guide</a:t>
            </a:r>
            <a:br>
              <a:rPr lang="en-US"/>
            </a:br>
            <a:r>
              <a:rPr lang="en-US"/>
              <a:t>PowerPoint Presentation 2014 </a:t>
            </a:r>
          </a:p>
        </p:txBody>
      </p:sp>
      <p:sp>
        <p:nvSpPr>
          <p:cNvPr id="171013" name="Rectangle 5">
            <a:extLst>
              <a:ext uri="{FF2B5EF4-FFF2-40B4-BE49-F238E27FC236}">
                <a16:creationId xmlns:a16="http://schemas.microsoft.com/office/drawing/2014/main" id="{EA1A4EF1-ACE1-4EB7-BBCE-EA606DB64A2B}"/>
              </a:ext>
            </a:extLst>
          </p:cNvPr>
          <p:cNvSpPr>
            <a:spLocks noGrp="1" noChangeArrowheads="1"/>
          </p:cNvSpPr>
          <p:nvPr>
            <p:ph type="sldNum" sz="quarter" idx="3"/>
          </p:nvPr>
        </p:nvSpPr>
        <p:spPr bwMode="auto">
          <a:xfrm>
            <a:off x="0" y="8830312"/>
            <a:ext cx="7010400" cy="464503"/>
          </a:xfrm>
          <a:prstGeom prst="rect">
            <a:avLst/>
          </a:prstGeom>
          <a:noFill/>
          <a:ln>
            <a:noFill/>
          </a:ln>
          <a:effectLst/>
          <a:extLst/>
        </p:spPr>
        <p:txBody>
          <a:bodyPr vert="horz" wrap="square" lIns="93455" tIns="46728" rIns="93455" bIns="46728" numCol="1" anchor="b" anchorCtr="0" compatLnSpc="1">
            <a:prstTxWarp prst="textNoShape">
              <a:avLst/>
            </a:prstTxWarp>
          </a:bodyPr>
          <a:lstStyle>
            <a:lvl1pPr algn="ctr" defTabSz="933542" eaLnBrk="1" hangingPunct="1">
              <a:defRPr sz="1000">
                <a:latin typeface="Verdana" panose="020B0604030504040204" pitchFamily="34" charset="0"/>
              </a:defRPr>
            </a:lvl1pPr>
          </a:lstStyle>
          <a:p>
            <a:pPr>
              <a:defRPr/>
            </a:pPr>
            <a:fld id="{243A2A10-3094-4406-8D8C-605124DCF2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5C0BEF-53F5-4ABB-BFBC-C4F01F73E4E3}"/>
              </a:ext>
            </a:extLst>
          </p:cNvPr>
          <p:cNvSpPr>
            <a:spLocks noGrp="1" noChangeArrowheads="1"/>
          </p:cNvSpPr>
          <p:nvPr>
            <p:ph type="hdr" sz="quarter"/>
          </p:nvPr>
        </p:nvSpPr>
        <p:spPr bwMode="auto">
          <a:xfrm>
            <a:off x="0" y="0"/>
            <a:ext cx="3036150" cy="464503"/>
          </a:xfrm>
          <a:prstGeom prst="rect">
            <a:avLst/>
          </a:prstGeom>
          <a:noFill/>
          <a:ln>
            <a:noFill/>
          </a:ln>
          <a:effectLst/>
          <a:extLst/>
        </p:spPr>
        <p:txBody>
          <a:bodyPr vert="horz" wrap="square" lIns="93455" tIns="46728" rIns="93455" bIns="46728" numCol="1" anchor="t" anchorCtr="0" compatLnSpc="1">
            <a:prstTxWarp prst="textNoShape">
              <a:avLst/>
            </a:prstTxWarp>
          </a:bodyPr>
          <a:lstStyle>
            <a:lvl1pPr defTabSz="934876" eaLnBrk="1" hangingPunct="1">
              <a:defRPr sz="1200">
                <a:latin typeface="Arial" pitchFamily="34" charset="0"/>
              </a:defRPr>
            </a:lvl1pPr>
          </a:lstStyle>
          <a:p>
            <a:pPr>
              <a:defRPr/>
            </a:pPr>
            <a:endParaRPr lang="en-US"/>
          </a:p>
        </p:txBody>
      </p:sp>
      <p:sp>
        <p:nvSpPr>
          <p:cNvPr id="4099" name="Rectangle 3">
            <a:extLst>
              <a:ext uri="{FF2B5EF4-FFF2-40B4-BE49-F238E27FC236}">
                <a16:creationId xmlns:a16="http://schemas.microsoft.com/office/drawing/2014/main" id="{AEF0F0D3-2F1C-487E-9606-380A2AAD6AE8}"/>
              </a:ext>
            </a:extLst>
          </p:cNvPr>
          <p:cNvSpPr>
            <a:spLocks noGrp="1" noChangeArrowheads="1"/>
          </p:cNvSpPr>
          <p:nvPr>
            <p:ph type="dt" idx="1"/>
          </p:nvPr>
        </p:nvSpPr>
        <p:spPr bwMode="auto">
          <a:xfrm>
            <a:off x="3972666" y="0"/>
            <a:ext cx="3036150" cy="464503"/>
          </a:xfrm>
          <a:prstGeom prst="rect">
            <a:avLst/>
          </a:prstGeom>
          <a:noFill/>
          <a:ln>
            <a:noFill/>
          </a:ln>
          <a:effectLst/>
          <a:extLst/>
        </p:spPr>
        <p:txBody>
          <a:bodyPr vert="horz" wrap="square" lIns="93455" tIns="46728" rIns="93455" bIns="46728" numCol="1" anchor="t" anchorCtr="0" compatLnSpc="1">
            <a:prstTxWarp prst="textNoShape">
              <a:avLst/>
            </a:prstTxWarp>
          </a:bodyPr>
          <a:lstStyle>
            <a:lvl1pPr algn="r" defTabSz="934876" eaLnBrk="1" hangingPunct="1">
              <a:defRPr sz="1200">
                <a:latin typeface="Arial" pitchFamily="34" charset="0"/>
              </a:defRPr>
            </a:lvl1pPr>
          </a:lstStyle>
          <a:p>
            <a:pPr>
              <a:defRPr/>
            </a:pPr>
            <a:endParaRPr lang="en-US"/>
          </a:p>
        </p:txBody>
      </p:sp>
      <p:sp>
        <p:nvSpPr>
          <p:cNvPr id="30724" name="Rectangle 4">
            <a:extLst>
              <a:ext uri="{FF2B5EF4-FFF2-40B4-BE49-F238E27FC236}">
                <a16:creationId xmlns:a16="http://schemas.microsoft.com/office/drawing/2014/main" id="{98F868C2-5BC1-4595-BAB5-B45D8F553957}"/>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96D2BEE-FAAB-415C-846F-933F0203B803}"/>
              </a:ext>
            </a:extLst>
          </p:cNvPr>
          <p:cNvSpPr>
            <a:spLocks noGrp="1" noChangeArrowheads="1"/>
          </p:cNvSpPr>
          <p:nvPr>
            <p:ph type="body" sz="quarter" idx="3"/>
          </p:nvPr>
        </p:nvSpPr>
        <p:spPr bwMode="auto">
          <a:xfrm>
            <a:off x="700406" y="4416742"/>
            <a:ext cx="5609588" cy="4182112"/>
          </a:xfrm>
          <a:prstGeom prst="rect">
            <a:avLst/>
          </a:prstGeom>
          <a:noFill/>
          <a:ln>
            <a:noFill/>
          </a:ln>
          <a:effectLst/>
          <a:extLst/>
        </p:spPr>
        <p:txBody>
          <a:bodyPr vert="horz" wrap="square" lIns="93455" tIns="46728" rIns="93455" bIns="467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85161F23-7110-46D4-A898-F171F08DD5AF}"/>
              </a:ext>
            </a:extLst>
          </p:cNvPr>
          <p:cNvSpPr>
            <a:spLocks noGrp="1" noChangeArrowheads="1"/>
          </p:cNvSpPr>
          <p:nvPr>
            <p:ph type="ftr" sz="quarter" idx="4"/>
          </p:nvPr>
        </p:nvSpPr>
        <p:spPr bwMode="auto">
          <a:xfrm>
            <a:off x="0" y="8830312"/>
            <a:ext cx="3036150" cy="464503"/>
          </a:xfrm>
          <a:prstGeom prst="rect">
            <a:avLst/>
          </a:prstGeom>
          <a:noFill/>
          <a:ln>
            <a:noFill/>
          </a:ln>
          <a:effectLst/>
          <a:extLst/>
        </p:spPr>
        <p:txBody>
          <a:bodyPr vert="horz" wrap="square" lIns="93455" tIns="46728" rIns="93455" bIns="46728" numCol="1" anchor="b" anchorCtr="0" compatLnSpc="1">
            <a:prstTxWarp prst="textNoShape">
              <a:avLst/>
            </a:prstTxWarp>
          </a:bodyPr>
          <a:lstStyle>
            <a:lvl1pPr defTabSz="934876" eaLnBrk="1" hangingPunct="1">
              <a:defRPr sz="1200">
                <a:latin typeface="Arial" pitchFamily="34" charset="0"/>
              </a:defRPr>
            </a:lvl1pPr>
          </a:lstStyle>
          <a:p>
            <a:pPr>
              <a:defRPr/>
            </a:pPr>
            <a:endParaRPr lang="en-US"/>
          </a:p>
        </p:txBody>
      </p:sp>
      <p:sp>
        <p:nvSpPr>
          <p:cNvPr id="4103" name="Rectangle 7">
            <a:extLst>
              <a:ext uri="{FF2B5EF4-FFF2-40B4-BE49-F238E27FC236}">
                <a16:creationId xmlns:a16="http://schemas.microsoft.com/office/drawing/2014/main" id="{742DEF3E-2484-4FF1-B294-61F0D15D32A6}"/>
              </a:ext>
            </a:extLst>
          </p:cNvPr>
          <p:cNvSpPr>
            <a:spLocks noGrp="1" noChangeArrowheads="1"/>
          </p:cNvSpPr>
          <p:nvPr>
            <p:ph type="sldNum" sz="quarter" idx="5"/>
          </p:nvPr>
        </p:nvSpPr>
        <p:spPr bwMode="auto">
          <a:xfrm>
            <a:off x="3972666" y="8830312"/>
            <a:ext cx="3036150" cy="464503"/>
          </a:xfrm>
          <a:prstGeom prst="rect">
            <a:avLst/>
          </a:prstGeom>
          <a:noFill/>
          <a:ln>
            <a:noFill/>
          </a:ln>
          <a:effectLst/>
          <a:extLst/>
        </p:spPr>
        <p:txBody>
          <a:bodyPr vert="horz" wrap="square" lIns="93455" tIns="46728" rIns="93455" bIns="46728" numCol="1" anchor="b" anchorCtr="0" compatLnSpc="1">
            <a:prstTxWarp prst="textNoShape">
              <a:avLst/>
            </a:prstTxWarp>
          </a:bodyPr>
          <a:lstStyle>
            <a:lvl1pPr algn="r" defTabSz="933542" eaLnBrk="1" hangingPunct="1">
              <a:defRPr sz="1200"/>
            </a:lvl1pPr>
          </a:lstStyle>
          <a:p>
            <a:pPr>
              <a:defRPr/>
            </a:pPr>
            <a:fld id="{CEB12E2F-80C7-48A8-87C2-E80316250C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3947312D-3A55-406F-BC7B-FBE48D7024A3}" type="slidenum">
              <a:rPr lang="en-US">
                <a:solidFill>
                  <a:prstClr val="black"/>
                </a:solidFill>
                <a:latin typeface="Calibri"/>
              </a:rPr>
              <a:pPr defTabSz="912937" fontAlgn="auto">
                <a:spcBef>
                  <a:spcPts val="0"/>
                </a:spcBef>
                <a:spcAft>
                  <a:spcPts val="0"/>
                </a:spcAft>
                <a:defRPr/>
              </a:pPr>
              <a:t>47</a:t>
            </a:fld>
            <a:endParaRPr lang="en-US">
              <a:solidFill>
                <a:prstClr val="black"/>
              </a:solidFill>
              <a:latin typeface="Calibri"/>
            </a:endParaRPr>
          </a:p>
        </p:txBody>
      </p:sp>
    </p:spTree>
    <p:extLst>
      <p:ext uri="{BB962C8B-B14F-4D97-AF65-F5344CB8AC3E}">
        <p14:creationId xmlns:p14="http://schemas.microsoft.com/office/powerpoint/2010/main" val="407272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3947312D-3A55-406F-BC7B-FBE48D7024A3}" type="slidenum">
              <a:rPr lang="en-US">
                <a:solidFill>
                  <a:prstClr val="black"/>
                </a:solidFill>
                <a:latin typeface="Calibri"/>
              </a:rPr>
              <a:pPr defTabSz="912937" fontAlgn="auto">
                <a:spcBef>
                  <a:spcPts val="0"/>
                </a:spcBef>
                <a:spcAft>
                  <a:spcPts val="0"/>
                </a:spcAft>
                <a:defRPr/>
              </a:pPr>
              <a:t>48</a:t>
            </a:fld>
            <a:endParaRPr lang="en-US">
              <a:solidFill>
                <a:prstClr val="black"/>
              </a:solidFill>
              <a:latin typeface="Calibri"/>
            </a:endParaRPr>
          </a:p>
        </p:txBody>
      </p:sp>
    </p:spTree>
    <p:extLst>
      <p:ext uri="{BB962C8B-B14F-4D97-AF65-F5344CB8AC3E}">
        <p14:creationId xmlns:p14="http://schemas.microsoft.com/office/powerpoint/2010/main" val="342675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3947312D-3A55-406F-BC7B-FBE48D7024A3}" type="slidenum">
              <a:rPr lang="en-US">
                <a:solidFill>
                  <a:prstClr val="black"/>
                </a:solidFill>
                <a:latin typeface="Calibri"/>
              </a:rPr>
              <a:pPr defTabSz="912937" fontAlgn="auto">
                <a:spcBef>
                  <a:spcPts val="0"/>
                </a:spcBef>
                <a:spcAft>
                  <a:spcPts val="0"/>
                </a:spcAft>
                <a:defRPr/>
              </a:pPr>
              <a:t>49</a:t>
            </a:fld>
            <a:endParaRPr lang="en-US">
              <a:solidFill>
                <a:prstClr val="black"/>
              </a:solidFill>
              <a:latin typeface="Calibri"/>
            </a:endParaRPr>
          </a:p>
        </p:txBody>
      </p:sp>
    </p:spTree>
    <p:extLst>
      <p:ext uri="{BB962C8B-B14F-4D97-AF65-F5344CB8AC3E}">
        <p14:creationId xmlns:p14="http://schemas.microsoft.com/office/powerpoint/2010/main" val="46423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457200" y="2581277"/>
            <a:ext cx="8229600" cy="486237"/>
          </a:xfrm>
          <a:prstGeom prst="rect">
            <a:avLst/>
          </a:prstGeom>
        </p:spPr>
        <p:txBody>
          <a:bodyPr anchor="b"/>
          <a:lstStyle>
            <a:lvl1pPr marL="0" indent="0">
              <a:buNone/>
              <a:defRPr sz="28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Master subtitle style</a:t>
            </a:r>
          </a:p>
        </p:txBody>
      </p:sp>
      <p:sp>
        <p:nvSpPr>
          <p:cNvPr id="11" name="Title Placeholder 1"/>
          <p:cNvSpPr>
            <a:spLocks noGrp="1"/>
          </p:cNvSpPr>
          <p:nvPr>
            <p:ph type="title" hasCustomPrompt="1"/>
          </p:nvPr>
        </p:nvSpPr>
        <p:spPr>
          <a:xfrm>
            <a:off x="457200" y="1828802"/>
            <a:ext cx="8229600" cy="657225"/>
          </a:xfrm>
          <a:prstGeom prst="rect">
            <a:avLst/>
          </a:prstGeom>
        </p:spPr>
        <p:txBody>
          <a:bodyPr vert="horz" lIns="91440" tIns="45720" rIns="91440" bIns="45720" rtlCol="0" anchor="ctr">
            <a:noAutofit/>
          </a:bodyPr>
          <a:lstStyle>
            <a:lvl1pPr algn="l">
              <a:defRPr sz="4000" baseline="0"/>
            </a:lvl1pPr>
          </a:lstStyle>
          <a:p>
            <a:r>
              <a:rPr lang="en-US" dirty="0"/>
              <a:t>Master Title – Arial Bold</a:t>
            </a:r>
          </a:p>
        </p:txBody>
      </p:sp>
    </p:spTree>
    <p:extLst>
      <p:ext uri="{BB962C8B-B14F-4D97-AF65-F5344CB8AC3E}">
        <p14:creationId xmlns:p14="http://schemas.microsoft.com/office/powerpoint/2010/main" val="40100924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52400" y="438152"/>
            <a:ext cx="8686800" cy="6381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43760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52400" y="1171575"/>
            <a:ext cx="8686800" cy="30765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59847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228600" y="1033462"/>
            <a:ext cx="8686800" cy="3076575"/>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288561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57200" y="1665976"/>
            <a:ext cx="4038600" cy="1600200"/>
          </a:xfrm>
          <a:prstGeom prst="rect">
            <a:avLst/>
          </a:prstGeom>
        </p:spPr>
        <p:txBody>
          <a:bodyPr vert="horz" lIns="91440" tIns="45720" rIns="91440" bIns="45720" rtlCol="0" anchor="ctr">
            <a:normAutofit/>
          </a:bodyPr>
          <a:lstStyle>
            <a:lvl1pPr algn="l">
              <a:defRPr sz="4000" b="1" baseline="0">
                <a:solidFill>
                  <a:schemeClr val="bg1"/>
                </a:solidFill>
                <a:latin typeface="Arial" panose="020B0604020202020204" pitchFamily="34" charset="0"/>
                <a:cs typeface="Arial" panose="020B0604020202020204" pitchFamily="34" charset="0"/>
              </a:defRPr>
            </a:lvl1pPr>
          </a:lstStyle>
          <a:p>
            <a:r>
              <a:rPr lang="en-US" dirty="0"/>
              <a:t>Section Title – Arial Bold</a:t>
            </a:r>
          </a:p>
        </p:txBody>
      </p:sp>
    </p:spTree>
    <p:extLst>
      <p:ext uri="{BB962C8B-B14F-4D97-AF65-F5344CB8AC3E}">
        <p14:creationId xmlns:p14="http://schemas.microsoft.com/office/powerpoint/2010/main" val="115624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52400" y="1323977"/>
            <a:ext cx="8686800" cy="3076575"/>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52400" y="438152"/>
            <a:ext cx="8686800" cy="6381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246240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52400" y="1323977"/>
            <a:ext cx="8686800" cy="3076575"/>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52400" y="438152"/>
            <a:ext cx="8686800" cy="6381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6781800" y="4324350"/>
            <a:ext cx="2209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03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52400" y="1581151"/>
            <a:ext cx="8686800" cy="2971800"/>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52400" y="438152"/>
            <a:ext cx="8686800" cy="6381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Slide Heading – Arial Bold</a:t>
            </a:r>
          </a:p>
          <a:p>
            <a:pPr lvl="0"/>
            <a:r>
              <a:rPr lang="en-US" dirty="0"/>
              <a:t>Heading Takes Two Lines</a:t>
            </a:r>
          </a:p>
        </p:txBody>
      </p:sp>
    </p:spTree>
    <p:extLst>
      <p:ext uri="{BB962C8B-B14F-4D97-AF65-F5344CB8AC3E}">
        <p14:creationId xmlns:p14="http://schemas.microsoft.com/office/powerpoint/2010/main" val="174078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52400" y="1962149"/>
            <a:ext cx="8686800" cy="2590801"/>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52400" y="438152"/>
            <a:ext cx="8686800" cy="6381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extLst>
      <p:ext uri="{BB962C8B-B14F-4D97-AF65-F5344CB8AC3E}">
        <p14:creationId xmlns:p14="http://schemas.microsoft.com/office/powerpoint/2010/main" val="341384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52400" y="1323977"/>
            <a:ext cx="4114800" cy="3076575"/>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52400" y="438152"/>
            <a:ext cx="8686800" cy="6381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4724400" y="1323977"/>
            <a:ext cx="4114800" cy="3076575"/>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261442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52400" y="1504950"/>
            <a:ext cx="4114800" cy="2895602"/>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52400" y="438152"/>
            <a:ext cx="8686800" cy="638175"/>
          </a:xfrm>
          <a:prstGeom prst="rect">
            <a:avLst/>
          </a:prstGeom>
        </p:spPr>
        <p:txBody>
          <a:bodyPr anchor="t" anchorCtr="0"/>
          <a:lstStyle>
            <a:lvl1pPr marL="0" indent="0">
              <a:buNone/>
              <a:defRPr sz="3200" b="1" baseline="0">
                <a:solidFill>
                  <a:srgbClr val="002D73"/>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4724400" y="1504950"/>
            <a:ext cx="4114800" cy="2895602"/>
          </a:xfrm>
          <a:prstGeom prst="rect">
            <a:avLst/>
          </a:prstGeom>
        </p:spPr>
        <p:txBody>
          <a:bodyPr anchor="t" anchorCtr="0"/>
          <a:lstStyle>
            <a:lvl1pPr marL="0" indent="0">
              <a:buNone/>
              <a:defRPr sz="2400" b="1">
                <a:solidFill>
                  <a:srgbClr val="646569"/>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50"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2"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91084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01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Logo for the Office of Children and Family Services" title="OCF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0032"/>
            <a:ext cx="5105400" cy="1173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a:xfrm>
            <a:off x="457200" y="4767268"/>
            <a:ext cx="2133600" cy="274637"/>
          </a:xfrm>
          <a:prstGeom prst="rect">
            <a:avLst/>
          </a:prstGeom>
        </p:spPr>
        <p:txBody>
          <a:bodyPr vert="horz" lIns="91440" tIns="45720" rIns="91440" bIns="45720" rtlCol="0" anchor="ctr"/>
          <a:lstStyle>
            <a:lvl1pPr algn="l">
              <a:defRPr sz="900">
                <a:solidFill>
                  <a:schemeClr val="tx1">
                    <a:tint val="75000"/>
                  </a:schemeClr>
                </a:solidFill>
              </a:defRPr>
            </a:lvl1pPr>
          </a:lstStyle>
          <a:p>
            <a:fld id="{9AE51E1D-7280-49D6-A2E2-CE63FE17EF16}" type="datetimeFigureOut">
              <a:rPr lang="en-US" smtClean="0"/>
              <a:t>2/13/2020</a:t>
            </a:fld>
            <a:endParaRPr lang="en-US"/>
          </a:p>
        </p:txBody>
      </p:sp>
      <p:sp>
        <p:nvSpPr>
          <p:cNvPr id="5" name="Footer Placeholder 4"/>
          <p:cNvSpPr>
            <a:spLocks noGrp="1"/>
          </p:cNvSpPr>
          <p:nvPr>
            <p:ph type="ftr" sz="quarter" idx="3"/>
          </p:nvPr>
        </p:nvSpPr>
        <p:spPr>
          <a:xfrm>
            <a:off x="3124200" y="4767268"/>
            <a:ext cx="28956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GPSII/MAPP Leader’s Guide   September 2014</a:t>
            </a:r>
          </a:p>
        </p:txBody>
      </p:sp>
      <p:sp>
        <p:nvSpPr>
          <p:cNvPr id="6" name="Slide Number Placeholder 5"/>
          <p:cNvSpPr>
            <a:spLocks noGrp="1"/>
          </p:cNvSpPr>
          <p:nvPr>
            <p:ph type="sldNum" sz="quarter" idx="4"/>
          </p:nvPr>
        </p:nvSpPr>
        <p:spPr>
          <a:xfrm>
            <a:off x="6553200" y="4767268"/>
            <a:ext cx="2133600"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8BACAC6D-BD82-4571-9E34-C1EFF11A946D}" type="slidenum">
              <a:rPr lang="en-US" smtClean="0"/>
              <a:t>‹#›</a:t>
            </a:fld>
            <a:endParaRPr lang="en-US"/>
          </a:p>
        </p:txBody>
      </p:sp>
      <p:sp>
        <p:nvSpPr>
          <p:cNvPr id="7" name="Rectangle 6"/>
          <p:cNvSpPr/>
          <p:nvPr/>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1"/>
          <p:cNvSpPr txBox="1">
            <a:spLocks/>
          </p:cNvSpPr>
          <p:nvPr/>
        </p:nvSpPr>
        <p:spPr>
          <a:xfrm>
            <a:off x="457200" y="3943352"/>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050" smtClean="0">
                <a:solidFill>
                  <a:schemeClr val="bg1"/>
                </a:solidFill>
              </a:rPr>
              <a:pPr/>
              <a:t>February 13, 2020</a:t>
            </a:fld>
            <a:endParaRPr lang="en-US" sz="1050" dirty="0">
              <a:solidFill>
                <a:schemeClr val="bg1"/>
              </a:solidFill>
            </a:endParaRPr>
          </a:p>
        </p:txBody>
      </p:sp>
    </p:spTree>
    <p:extLst>
      <p:ext uri="{BB962C8B-B14F-4D97-AF65-F5344CB8AC3E}">
        <p14:creationId xmlns:p14="http://schemas.microsoft.com/office/powerpoint/2010/main" val="2269678804"/>
      </p:ext>
    </p:extLst>
  </p:cSld>
  <p:clrMap bg1="lt1" tx1="dk1" bg2="lt2" tx2="dk2" accent1="accent1" accent2="accent2" accent3="accent3" accent4="accent4" accent5="accent5" accent6="accent6" hlink="hlink" folHlink="folHlink"/>
  <p:sldLayoutIdLst>
    <p:sldLayoutId id="2147485224" r:id="rId1"/>
  </p:sldLayoutIdLst>
  <p:hf hdr="0"/>
  <p:txStyles>
    <p:titleStyle>
      <a:lvl1pPr algn="ctr" defTabSz="685750" rtl="0" eaLnBrk="1" latinLnBrk="0" hangingPunct="1">
        <a:spcBef>
          <a:spcPct val="0"/>
        </a:spcBef>
        <a:buNone/>
        <a:defRPr sz="3000" b="1" kern="1200">
          <a:solidFill>
            <a:srgbClr val="002D73"/>
          </a:solidFill>
          <a:latin typeface="Arial" panose="020B0604020202020204" pitchFamily="34" charset="0"/>
          <a:ea typeface="+mj-ea"/>
          <a:cs typeface="Arial" panose="020B0604020202020204" pitchFamily="34" charset="0"/>
        </a:defRPr>
      </a:lvl1pPr>
    </p:titleStyle>
    <p:bodyStyle>
      <a:lvl1pPr marL="257156" indent="-257156" algn="l" defTabSz="6857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1" indent="-214297" algn="l" defTabSz="68575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86" indent="-171437" algn="l" defTabSz="6857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60"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35"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08"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2"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50" rtl="0" eaLnBrk="1" latinLnBrk="0" hangingPunct="1">
        <a:defRPr sz="1350" kern="1200">
          <a:solidFill>
            <a:schemeClr val="tx1"/>
          </a:solidFill>
          <a:latin typeface="+mn-lt"/>
          <a:ea typeface="+mn-ea"/>
          <a:cs typeface="+mn-cs"/>
        </a:defRPr>
      </a:lvl1pPr>
      <a:lvl2pPr marL="342875" algn="l" defTabSz="685750" rtl="0" eaLnBrk="1" latinLnBrk="0" hangingPunct="1">
        <a:defRPr sz="1350" kern="1200">
          <a:solidFill>
            <a:schemeClr val="tx1"/>
          </a:solidFill>
          <a:latin typeface="+mn-lt"/>
          <a:ea typeface="+mn-ea"/>
          <a:cs typeface="+mn-cs"/>
        </a:defRPr>
      </a:lvl2pPr>
      <a:lvl3pPr marL="685750" algn="l" defTabSz="685750" rtl="0" eaLnBrk="1" latinLnBrk="0" hangingPunct="1">
        <a:defRPr sz="1350" kern="1200">
          <a:solidFill>
            <a:schemeClr val="tx1"/>
          </a:solidFill>
          <a:latin typeface="+mn-lt"/>
          <a:ea typeface="+mn-ea"/>
          <a:cs typeface="+mn-cs"/>
        </a:defRPr>
      </a:lvl3pPr>
      <a:lvl4pPr marL="1028624" algn="l" defTabSz="685750" rtl="0" eaLnBrk="1" latinLnBrk="0" hangingPunct="1">
        <a:defRPr sz="1350" kern="1200">
          <a:solidFill>
            <a:schemeClr val="tx1"/>
          </a:solidFill>
          <a:latin typeface="+mn-lt"/>
          <a:ea typeface="+mn-ea"/>
          <a:cs typeface="+mn-cs"/>
        </a:defRPr>
      </a:lvl4pPr>
      <a:lvl5pPr marL="1371498" algn="l" defTabSz="685750" rtl="0" eaLnBrk="1" latinLnBrk="0" hangingPunct="1">
        <a:defRPr sz="1350" kern="1200">
          <a:solidFill>
            <a:schemeClr val="tx1"/>
          </a:solidFill>
          <a:latin typeface="+mn-lt"/>
          <a:ea typeface="+mn-ea"/>
          <a:cs typeface="+mn-cs"/>
        </a:defRPr>
      </a:lvl5pPr>
      <a:lvl6pPr marL="1714372" algn="l" defTabSz="685750" rtl="0" eaLnBrk="1" latinLnBrk="0" hangingPunct="1">
        <a:defRPr sz="1350" kern="1200">
          <a:solidFill>
            <a:schemeClr val="tx1"/>
          </a:solidFill>
          <a:latin typeface="+mn-lt"/>
          <a:ea typeface="+mn-ea"/>
          <a:cs typeface="+mn-cs"/>
        </a:defRPr>
      </a:lvl6pPr>
      <a:lvl7pPr marL="2057246" algn="l" defTabSz="685750" rtl="0" eaLnBrk="1" latinLnBrk="0" hangingPunct="1">
        <a:defRPr sz="1350" kern="1200">
          <a:solidFill>
            <a:schemeClr val="tx1"/>
          </a:solidFill>
          <a:latin typeface="+mn-lt"/>
          <a:ea typeface="+mn-ea"/>
          <a:cs typeface="+mn-cs"/>
        </a:defRPr>
      </a:lvl7pPr>
      <a:lvl8pPr marL="2400120" algn="l" defTabSz="685750" rtl="0" eaLnBrk="1" latinLnBrk="0" hangingPunct="1">
        <a:defRPr sz="1350" kern="1200">
          <a:solidFill>
            <a:schemeClr val="tx1"/>
          </a:solidFill>
          <a:latin typeface="+mn-lt"/>
          <a:ea typeface="+mn-ea"/>
          <a:cs typeface="+mn-cs"/>
        </a:defRPr>
      </a:lvl8pPr>
      <a:lvl9pPr marL="2742995" algn="l" defTabSz="68575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Logo for the Office of Children and Family Services" title="OCF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6484" y="4476750"/>
            <a:ext cx="2068916"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0" y="1540456"/>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Date Placeholder 1"/>
          <p:cNvSpPr txBox="1">
            <a:spLocks/>
          </p:cNvSpPr>
          <p:nvPr/>
        </p:nvSpPr>
        <p:spPr>
          <a:xfrm>
            <a:off x="152400" y="88109"/>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solidFill>
                  <a:srgbClr val="002D73"/>
                </a:solidFill>
              </a:rPr>
              <a:pPr/>
              <a:t>February 13, 2020</a:t>
            </a:fld>
            <a:endParaRPr lang="en-US" sz="1200" dirty="0">
              <a:solidFill>
                <a:srgbClr val="002D73"/>
              </a:solidFill>
            </a:endParaRPr>
          </a:p>
        </p:txBody>
      </p:sp>
      <p:sp>
        <p:nvSpPr>
          <p:cNvPr id="13" name="Slide Number Placeholder 3"/>
          <p:cNvSpPr txBox="1">
            <a:spLocks/>
          </p:cNvSpPr>
          <p:nvPr/>
        </p:nvSpPr>
        <p:spPr>
          <a:xfrm>
            <a:off x="8305800" y="88109"/>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spTree>
    <p:extLst>
      <p:ext uri="{BB962C8B-B14F-4D97-AF65-F5344CB8AC3E}">
        <p14:creationId xmlns:p14="http://schemas.microsoft.com/office/powerpoint/2010/main" val="635165636"/>
      </p:ext>
    </p:extLst>
  </p:cSld>
  <p:clrMap bg1="lt1" tx1="dk1" bg2="lt2" tx2="dk2" accent1="accent1" accent2="accent2" accent3="accent3" accent4="accent4" accent5="accent5" accent6="accent6" hlink="hlink" folHlink="folHlink"/>
  <p:sldLayoutIdLst>
    <p:sldLayoutId id="2147485228" r:id="rId1"/>
  </p:sldLayoutIdLst>
  <p:txStyles>
    <p:titleStyle>
      <a:lvl1pPr algn="ctr" defTabSz="685750" rtl="0" eaLnBrk="1" latinLnBrk="0" hangingPunct="1">
        <a:spcBef>
          <a:spcPct val="0"/>
        </a:spcBef>
        <a:buNone/>
        <a:defRPr sz="3300" kern="1200">
          <a:solidFill>
            <a:schemeClr val="tx1"/>
          </a:solidFill>
          <a:latin typeface="+mj-lt"/>
          <a:ea typeface="+mj-ea"/>
          <a:cs typeface="+mj-cs"/>
        </a:defRPr>
      </a:lvl1pPr>
    </p:titleStyle>
    <p:bodyStyle>
      <a:lvl1pPr marL="257156" indent="-257156" algn="l" defTabSz="6857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1" indent="-214297" algn="l" defTabSz="68575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86" indent="-171437" algn="l" defTabSz="6857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60"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35"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08"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2"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50" rtl="0" eaLnBrk="1" latinLnBrk="0" hangingPunct="1">
        <a:defRPr sz="1350" kern="1200">
          <a:solidFill>
            <a:schemeClr val="tx1"/>
          </a:solidFill>
          <a:latin typeface="+mn-lt"/>
          <a:ea typeface="+mn-ea"/>
          <a:cs typeface="+mn-cs"/>
        </a:defRPr>
      </a:lvl1pPr>
      <a:lvl2pPr marL="342875" algn="l" defTabSz="685750" rtl="0" eaLnBrk="1" latinLnBrk="0" hangingPunct="1">
        <a:defRPr sz="1350" kern="1200">
          <a:solidFill>
            <a:schemeClr val="tx1"/>
          </a:solidFill>
          <a:latin typeface="+mn-lt"/>
          <a:ea typeface="+mn-ea"/>
          <a:cs typeface="+mn-cs"/>
        </a:defRPr>
      </a:lvl2pPr>
      <a:lvl3pPr marL="685750" algn="l" defTabSz="685750" rtl="0" eaLnBrk="1" latinLnBrk="0" hangingPunct="1">
        <a:defRPr sz="1350" kern="1200">
          <a:solidFill>
            <a:schemeClr val="tx1"/>
          </a:solidFill>
          <a:latin typeface="+mn-lt"/>
          <a:ea typeface="+mn-ea"/>
          <a:cs typeface="+mn-cs"/>
        </a:defRPr>
      </a:lvl3pPr>
      <a:lvl4pPr marL="1028624" algn="l" defTabSz="685750" rtl="0" eaLnBrk="1" latinLnBrk="0" hangingPunct="1">
        <a:defRPr sz="1350" kern="1200">
          <a:solidFill>
            <a:schemeClr val="tx1"/>
          </a:solidFill>
          <a:latin typeface="+mn-lt"/>
          <a:ea typeface="+mn-ea"/>
          <a:cs typeface="+mn-cs"/>
        </a:defRPr>
      </a:lvl4pPr>
      <a:lvl5pPr marL="1371498" algn="l" defTabSz="685750" rtl="0" eaLnBrk="1" latinLnBrk="0" hangingPunct="1">
        <a:defRPr sz="1350" kern="1200">
          <a:solidFill>
            <a:schemeClr val="tx1"/>
          </a:solidFill>
          <a:latin typeface="+mn-lt"/>
          <a:ea typeface="+mn-ea"/>
          <a:cs typeface="+mn-cs"/>
        </a:defRPr>
      </a:lvl5pPr>
      <a:lvl6pPr marL="1714372" algn="l" defTabSz="685750" rtl="0" eaLnBrk="1" latinLnBrk="0" hangingPunct="1">
        <a:defRPr sz="1350" kern="1200">
          <a:solidFill>
            <a:schemeClr val="tx1"/>
          </a:solidFill>
          <a:latin typeface="+mn-lt"/>
          <a:ea typeface="+mn-ea"/>
          <a:cs typeface="+mn-cs"/>
        </a:defRPr>
      </a:lvl6pPr>
      <a:lvl7pPr marL="2057246" algn="l" defTabSz="685750" rtl="0" eaLnBrk="1" latinLnBrk="0" hangingPunct="1">
        <a:defRPr sz="1350" kern="1200">
          <a:solidFill>
            <a:schemeClr val="tx1"/>
          </a:solidFill>
          <a:latin typeface="+mn-lt"/>
          <a:ea typeface="+mn-ea"/>
          <a:cs typeface="+mn-cs"/>
        </a:defRPr>
      </a:lvl7pPr>
      <a:lvl8pPr marL="2400120" algn="l" defTabSz="685750" rtl="0" eaLnBrk="1" latinLnBrk="0" hangingPunct="1">
        <a:defRPr sz="1350" kern="1200">
          <a:solidFill>
            <a:schemeClr val="tx1"/>
          </a:solidFill>
          <a:latin typeface="+mn-lt"/>
          <a:ea typeface="+mn-ea"/>
          <a:cs typeface="+mn-cs"/>
        </a:defRPr>
      </a:lvl8pPr>
      <a:lvl9pPr marL="2742995" algn="l" defTabSz="68575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2" descr="Logo for the Office of Children and Family Services" title="OCFS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46484" y="4476750"/>
            <a:ext cx="2068916"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2349"/>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Date Placeholder 1"/>
          <p:cNvSpPr txBox="1">
            <a:spLocks/>
          </p:cNvSpPr>
          <p:nvPr/>
        </p:nvSpPr>
        <p:spPr>
          <a:xfrm>
            <a:off x="152400" y="88109"/>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February 13, 2020</a:t>
            </a:fld>
            <a:endParaRPr lang="en-US" sz="1200" dirty="0"/>
          </a:p>
        </p:txBody>
      </p:sp>
      <p:sp>
        <p:nvSpPr>
          <p:cNvPr id="9" name="Slide Number Placeholder 3"/>
          <p:cNvSpPr txBox="1">
            <a:spLocks/>
          </p:cNvSpPr>
          <p:nvPr/>
        </p:nvSpPr>
        <p:spPr>
          <a:xfrm>
            <a:off x="8305800" y="88109"/>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p:nvSpPr>
        <p:spPr>
          <a:xfrm>
            <a:off x="0" y="2"/>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2">
            <a:extLst>
              <a:ext uri="{FF2B5EF4-FFF2-40B4-BE49-F238E27FC236}">
                <a16:creationId xmlns:a16="http://schemas.microsoft.com/office/drawing/2014/main" id="{D36BA64C-4A83-43D1-B67F-B8068DB81FF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145273" y="4463877"/>
            <a:ext cx="685800" cy="50604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398908"/>
      </p:ext>
    </p:extLst>
  </p:cSld>
  <p:clrMap bg1="lt1" tx1="dk1" bg2="lt2" tx2="dk2" accent1="accent1" accent2="accent2" accent3="accent3" accent4="accent4" accent5="accent5" accent6="accent6" hlink="hlink" folHlink="folHlink"/>
  <p:sldLayoutIdLst>
    <p:sldLayoutId id="2147485230" r:id="rId1"/>
    <p:sldLayoutId id="2147485239" r:id="rId2"/>
    <p:sldLayoutId id="2147485234" r:id="rId3"/>
    <p:sldLayoutId id="2147485235" r:id="rId4"/>
    <p:sldLayoutId id="2147485231" r:id="rId5"/>
    <p:sldLayoutId id="2147485240" r:id="rId6"/>
    <p:sldLayoutId id="2147485233" r:id="rId7"/>
    <p:sldLayoutId id="2147485238" r:id="rId8"/>
    <p:sldLayoutId id="2147485241" r:id="rId9"/>
    <p:sldLayoutId id="2147485236" r:id="rId10"/>
  </p:sldLayoutIdLst>
  <p:txStyles>
    <p:titleStyle>
      <a:lvl1pPr algn="ctr" defTabSz="68575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257156" indent="-257156" algn="l" defTabSz="68575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171" indent="-214297" algn="l" defTabSz="68575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186" indent="-171437" algn="l" defTabSz="68575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060" indent="-171437" algn="l" defTabSz="68575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35" indent="-171437" algn="l" defTabSz="68575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808"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2" indent="-171437" algn="l" defTabSz="68575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50" rtl="0" eaLnBrk="1" latinLnBrk="0" hangingPunct="1">
        <a:defRPr sz="1350" kern="1200">
          <a:solidFill>
            <a:schemeClr val="tx1"/>
          </a:solidFill>
          <a:latin typeface="+mn-lt"/>
          <a:ea typeface="+mn-ea"/>
          <a:cs typeface="+mn-cs"/>
        </a:defRPr>
      </a:lvl1pPr>
      <a:lvl2pPr marL="342875" algn="l" defTabSz="685750" rtl="0" eaLnBrk="1" latinLnBrk="0" hangingPunct="1">
        <a:defRPr sz="1350" kern="1200">
          <a:solidFill>
            <a:schemeClr val="tx1"/>
          </a:solidFill>
          <a:latin typeface="+mn-lt"/>
          <a:ea typeface="+mn-ea"/>
          <a:cs typeface="+mn-cs"/>
        </a:defRPr>
      </a:lvl2pPr>
      <a:lvl3pPr marL="685750" algn="l" defTabSz="685750" rtl="0" eaLnBrk="1" latinLnBrk="0" hangingPunct="1">
        <a:defRPr sz="1350" kern="1200">
          <a:solidFill>
            <a:schemeClr val="tx1"/>
          </a:solidFill>
          <a:latin typeface="+mn-lt"/>
          <a:ea typeface="+mn-ea"/>
          <a:cs typeface="+mn-cs"/>
        </a:defRPr>
      </a:lvl3pPr>
      <a:lvl4pPr marL="1028624" algn="l" defTabSz="685750" rtl="0" eaLnBrk="1" latinLnBrk="0" hangingPunct="1">
        <a:defRPr sz="1350" kern="1200">
          <a:solidFill>
            <a:schemeClr val="tx1"/>
          </a:solidFill>
          <a:latin typeface="+mn-lt"/>
          <a:ea typeface="+mn-ea"/>
          <a:cs typeface="+mn-cs"/>
        </a:defRPr>
      </a:lvl4pPr>
      <a:lvl5pPr marL="1371498" algn="l" defTabSz="685750" rtl="0" eaLnBrk="1" latinLnBrk="0" hangingPunct="1">
        <a:defRPr sz="1350" kern="1200">
          <a:solidFill>
            <a:schemeClr val="tx1"/>
          </a:solidFill>
          <a:latin typeface="+mn-lt"/>
          <a:ea typeface="+mn-ea"/>
          <a:cs typeface="+mn-cs"/>
        </a:defRPr>
      </a:lvl5pPr>
      <a:lvl6pPr marL="1714372" algn="l" defTabSz="685750" rtl="0" eaLnBrk="1" latinLnBrk="0" hangingPunct="1">
        <a:defRPr sz="1350" kern="1200">
          <a:solidFill>
            <a:schemeClr val="tx1"/>
          </a:solidFill>
          <a:latin typeface="+mn-lt"/>
          <a:ea typeface="+mn-ea"/>
          <a:cs typeface="+mn-cs"/>
        </a:defRPr>
      </a:lvl6pPr>
      <a:lvl7pPr marL="2057246" algn="l" defTabSz="685750" rtl="0" eaLnBrk="1" latinLnBrk="0" hangingPunct="1">
        <a:defRPr sz="1350" kern="1200">
          <a:solidFill>
            <a:schemeClr val="tx1"/>
          </a:solidFill>
          <a:latin typeface="+mn-lt"/>
          <a:ea typeface="+mn-ea"/>
          <a:cs typeface="+mn-cs"/>
        </a:defRPr>
      </a:lvl7pPr>
      <a:lvl8pPr marL="2400120" algn="l" defTabSz="685750" rtl="0" eaLnBrk="1" latinLnBrk="0" hangingPunct="1">
        <a:defRPr sz="1350" kern="1200">
          <a:solidFill>
            <a:schemeClr val="tx1"/>
          </a:solidFill>
          <a:latin typeface="+mn-lt"/>
          <a:ea typeface="+mn-ea"/>
          <a:cs typeface="+mn-cs"/>
        </a:defRPr>
      </a:lvl8pPr>
      <a:lvl9pPr marL="2742995" algn="l" defTabSz="68575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blog.plain-sense.co.uk/2011/02/competent-change-management-is-key-to.html" TargetMode="External"/><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E06159-F352-46C1-87B2-2F1EBE0F3F3E}"/>
              </a:ext>
            </a:extLst>
          </p:cNvPr>
          <p:cNvSpPr>
            <a:spLocks noGrp="1"/>
          </p:cNvSpPr>
          <p:nvPr>
            <p:ph type="body" idx="1"/>
          </p:nvPr>
        </p:nvSpPr>
        <p:spPr/>
        <p:txBody>
          <a:bodyPr/>
          <a:lstStyle/>
          <a:p>
            <a:r>
              <a:rPr lang="en-US" dirty="0"/>
              <a:t>Meetings 1 – 10 </a:t>
            </a:r>
          </a:p>
        </p:txBody>
      </p:sp>
      <p:sp>
        <p:nvSpPr>
          <p:cNvPr id="2" name="Title 1">
            <a:extLst>
              <a:ext uri="{FF2B5EF4-FFF2-40B4-BE49-F238E27FC236}">
                <a16:creationId xmlns:a16="http://schemas.microsoft.com/office/drawing/2014/main" id="{5BC27FE8-5D35-4991-A0A3-5BFD45457B09}"/>
              </a:ext>
            </a:extLst>
          </p:cNvPr>
          <p:cNvSpPr>
            <a:spLocks noGrp="1"/>
          </p:cNvSpPr>
          <p:nvPr>
            <p:ph type="title"/>
          </p:nvPr>
        </p:nvSpPr>
        <p:spPr>
          <a:prstGeom prst="rect">
            <a:avLst/>
          </a:prstGeom>
        </p:spPr>
        <p:txBody>
          <a:bodyPr/>
          <a:lstStyle/>
          <a:p>
            <a:r>
              <a:rPr lang="en-US" dirty="0"/>
              <a:t>GPS II/MAPP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DEEFCE-0FAE-4BD2-94C8-577DA57E6DD5}"/>
              </a:ext>
            </a:extLst>
          </p:cNvPr>
          <p:cNvSpPr>
            <a:spLocks noGrp="1"/>
          </p:cNvSpPr>
          <p:nvPr>
            <p:ph type="body" idx="1"/>
          </p:nvPr>
        </p:nvSpPr>
        <p:spPr/>
        <p:txBody>
          <a:bodyPr/>
          <a:lstStyle/>
          <a:p>
            <a:pPr>
              <a:spcBef>
                <a:spcPts val="0"/>
              </a:spcBef>
              <a:spcAft>
                <a:spcPts val="1200"/>
              </a:spcAft>
            </a:pPr>
            <a:r>
              <a:rPr lang="en-US" sz="2400" dirty="0"/>
              <a:t>In order of appearance:</a:t>
            </a:r>
          </a:p>
          <a:p>
            <a:pPr marL="685775" lvl="1" indent="-342900">
              <a:spcBef>
                <a:spcPts val="0"/>
              </a:spcBef>
              <a:spcAft>
                <a:spcPts val="1200"/>
              </a:spcAft>
              <a:buFont typeface="Arial" panose="020B0604020202020204" pitchFamily="34" charset="0"/>
              <a:buChar char="•"/>
            </a:pPr>
            <a:r>
              <a:rPr lang="en-US" sz="2400" b="1" dirty="0">
                <a:solidFill>
                  <a:srgbClr val="646569"/>
                </a:solidFill>
              </a:rPr>
              <a:t>Nicole, daughter of Peggy, currently in foster care</a:t>
            </a:r>
          </a:p>
          <a:p>
            <a:pPr marL="685775" lvl="1" indent="-342900">
              <a:spcBef>
                <a:spcPts val="0"/>
              </a:spcBef>
              <a:spcAft>
                <a:spcPts val="1200"/>
              </a:spcAft>
              <a:buFont typeface="Arial" panose="020B0604020202020204" pitchFamily="34" charset="0"/>
              <a:buChar char="•"/>
            </a:pPr>
            <a:r>
              <a:rPr lang="en-US" sz="2400" b="1" dirty="0">
                <a:solidFill>
                  <a:srgbClr val="646569"/>
                </a:solidFill>
              </a:rPr>
              <a:t>Desiree, daughter of Peggy, currently in foster care</a:t>
            </a:r>
          </a:p>
          <a:p>
            <a:pPr marL="685775" lvl="1" indent="-342900">
              <a:spcBef>
                <a:spcPts val="0"/>
              </a:spcBef>
              <a:spcAft>
                <a:spcPts val="1200"/>
              </a:spcAft>
              <a:buFont typeface="Arial" panose="020B0604020202020204" pitchFamily="34" charset="0"/>
              <a:buChar char="•"/>
            </a:pPr>
            <a:r>
              <a:rPr lang="en-US" sz="2400" b="1" dirty="0">
                <a:solidFill>
                  <a:srgbClr val="646569"/>
                </a:solidFill>
              </a:rPr>
              <a:t>Peggy, birth mother</a:t>
            </a:r>
          </a:p>
          <a:p>
            <a:pPr marL="685775" lvl="1" indent="-342900">
              <a:spcBef>
                <a:spcPts val="0"/>
              </a:spcBef>
              <a:spcAft>
                <a:spcPts val="1200"/>
              </a:spcAft>
              <a:buFont typeface="Arial" panose="020B0604020202020204" pitchFamily="34" charset="0"/>
              <a:buChar char="•"/>
            </a:pPr>
            <a:r>
              <a:rPr lang="en-US" altLang="en-US" sz="2400" b="1" dirty="0" err="1">
                <a:solidFill>
                  <a:srgbClr val="646569"/>
                </a:solidFill>
              </a:rPr>
              <a:t>Dantavius</a:t>
            </a:r>
            <a:r>
              <a:rPr lang="en-US" altLang="en-US" sz="2400" b="1" dirty="0">
                <a:solidFill>
                  <a:srgbClr val="646569"/>
                </a:solidFill>
              </a:rPr>
              <a:t>, adopted son of Lynetta, brother of Moses</a:t>
            </a:r>
          </a:p>
        </p:txBody>
      </p:sp>
      <p:sp>
        <p:nvSpPr>
          <p:cNvPr id="2" name="Text Placeholder 1">
            <a:extLst>
              <a:ext uri="{FF2B5EF4-FFF2-40B4-BE49-F238E27FC236}">
                <a16:creationId xmlns:a16="http://schemas.microsoft.com/office/drawing/2014/main" id="{16110BF1-685A-4E9C-BD95-CFEF19A9104F}"/>
              </a:ext>
            </a:extLst>
          </p:cNvPr>
          <p:cNvSpPr>
            <a:spLocks noGrp="1"/>
          </p:cNvSpPr>
          <p:nvPr>
            <p:ph type="body" idx="13"/>
          </p:nvPr>
        </p:nvSpPr>
        <p:spPr/>
        <p:txBody>
          <a:bodyPr/>
          <a:lstStyle/>
          <a:p>
            <a:r>
              <a:rPr lang="en-US" altLang="en-US" dirty="0"/>
              <a:t>Children, Youth, and Parents Talk About Foster Care and Adoption </a:t>
            </a:r>
          </a:p>
          <a:p>
            <a:br>
              <a:rPr lang="en-US" altLang="en-US" dirty="0"/>
            </a:br>
            <a:endParaRPr lang="en-US" dirty="0"/>
          </a:p>
        </p:txBody>
      </p:sp>
      <p:grpSp>
        <p:nvGrpSpPr>
          <p:cNvPr id="7" name="Group 6">
            <a:extLst>
              <a:ext uri="{FF2B5EF4-FFF2-40B4-BE49-F238E27FC236}">
                <a16:creationId xmlns:a16="http://schemas.microsoft.com/office/drawing/2014/main" id="{CF99D82E-CD69-48BB-BD5E-7B8E35BE13BE}"/>
              </a:ext>
            </a:extLst>
          </p:cNvPr>
          <p:cNvGrpSpPr>
            <a:grpSpLocks noChangeAspect="1"/>
          </p:cNvGrpSpPr>
          <p:nvPr/>
        </p:nvGrpSpPr>
        <p:grpSpPr>
          <a:xfrm>
            <a:off x="8077200" y="501017"/>
            <a:ext cx="822960" cy="822960"/>
            <a:chOff x="1151310" y="3429000"/>
            <a:chExt cx="914400" cy="914400"/>
          </a:xfrm>
        </p:grpSpPr>
        <p:sp>
          <p:nvSpPr>
            <p:cNvPr id="8" name="Oval 7">
              <a:extLst>
                <a:ext uri="{FF2B5EF4-FFF2-40B4-BE49-F238E27FC236}">
                  <a16:creationId xmlns:a16="http://schemas.microsoft.com/office/drawing/2014/main" id="{CE351572-2C69-4BA4-8D1A-03B67F8BE128}"/>
                </a:ext>
              </a:extLst>
            </p:cNvPr>
            <p:cNvSpPr/>
            <p:nvPr/>
          </p:nvSpPr>
          <p:spPr>
            <a:xfrm>
              <a:off x="1151310" y="3429000"/>
              <a:ext cx="914400" cy="914400"/>
            </a:xfrm>
            <a:prstGeom prst="ellipse">
              <a:avLst/>
            </a:prstGeom>
            <a:solidFill>
              <a:srgbClr val="4EB647"/>
            </a:solidFill>
            <a:ln>
              <a:solidFill>
                <a:srgbClr val="4EB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28" descr="Film reel">
              <a:extLst>
                <a:ext uri="{FF2B5EF4-FFF2-40B4-BE49-F238E27FC236}">
                  <a16:creationId xmlns:a16="http://schemas.microsoft.com/office/drawing/2014/main" id="{996ACCC7-B431-4FBC-9D81-EE63CFB0EEE7}"/>
                </a:ext>
              </a:extLst>
            </p:cNvPr>
            <p:cNvSpPr/>
            <p:nvPr/>
          </p:nvSpPr>
          <p:spPr>
            <a:xfrm>
              <a:off x="1318950" y="3596640"/>
              <a:ext cx="624840" cy="586740"/>
            </a:xfrm>
            <a:custGeom>
              <a:avLst/>
              <a:gdLst>
                <a:gd name="connsiteX0" fmla="*/ 365760 w 624840"/>
                <a:gd name="connsiteY0" fmla="*/ 365760 h 586740"/>
                <a:gd name="connsiteX1" fmla="*/ 381000 w 624840"/>
                <a:gd name="connsiteY1" fmla="*/ 325374 h 586740"/>
                <a:gd name="connsiteX2" fmla="*/ 381000 w 624840"/>
                <a:gd name="connsiteY2" fmla="*/ 342900 h 586740"/>
                <a:gd name="connsiteX3" fmla="*/ 392430 w 624840"/>
                <a:gd name="connsiteY3" fmla="*/ 416052 h 586740"/>
                <a:gd name="connsiteX4" fmla="*/ 365760 w 624840"/>
                <a:gd name="connsiteY4" fmla="*/ 365760 h 586740"/>
                <a:gd name="connsiteX5" fmla="*/ 289560 w 624840"/>
                <a:gd name="connsiteY5" fmla="*/ 350520 h 586740"/>
                <a:gd name="connsiteX6" fmla="*/ 228600 w 624840"/>
                <a:gd name="connsiteY6" fmla="*/ 289560 h 586740"/>
                <a:gd name="connsiteX7" fmla="*/ 289560 w 624840"/>
                <a:gd name="connsiteY7" fmla="*/ 228600 h 586740"/>
                <a:gd name="connsiteX8" fmla="*/ 350520 w 624840"/>
                <a:gd name="connsiteY8" fmla="*/ 289560 h 586740"/>
                <a:gd name="connsiteX9" fmla="*/ 289560 w 624840"/>
                <a:gd name="connsiteY9" fmla="*/ 350520 h 586740"/>
                <a:gd name="connsiteX10" fmla="*/ 289560 w 624840"/>
                <a:gd name="connsiteY10" fmla="*/ 502920 h 586740"/>
                <a:gd name="connsiteX11" fmla="*/ 228600 w 624840"/>
                <a:gd name="connsiteY11" fmla="*/ 441960 h 586740"/>
                <a:gd name="connsiteX12" fmla="*/ 289560 w 624840"/>
                <a:gd name="connsiteY12" fmla="*/ 381000 h 586740"/>
                <a:gd name="connsiteX13" fmla="*/ 350520 w 624840"/>
                <a:gd name="connsiteY13" fmla="*/ 441960 h 586740"/>
                <a:gd name="connsiteX14" fmla="*/ 289560 w 624840"/>
                <a:gd name="connsiteY14" fmla="*/ 502920 h 586740"/>
                <a:gd name="connsiteX15" fmla="*/ 152400 w 624840"/>
                <a:gd name="connsiteY15" fmla="*/ 426720 h 586740"/>
                <a:gd name="connsiteX16" fmla="*/ 91440 w 624840"/>
                <a:gd name="connsiteY16" fmla="*/ 365760 h 586740"/>
                <a:gd name="connsiteX17" fmla="*/ 152400 w 624840"/>
                <a:gd name="connsiteY17" fmla="*/ 304800 h 586740"/>
                <a:gd name="connsiteX18" fmla="*/ 213360 w 624840"/>
                <a:gd name="connsiteY18" fmla="*/ 365760 h 586740"/>
                <a:gd name="connsiteX19" fmla="*/ 152400 w 624840"/>
                <a:gd name="connsiteY19" fmla="*/ 426720 h 586740"/>
                <a:gd name="connsiteX20" fmla="*/ 152400 w 624840"/>
                <a:gd name="connsiteY20" fmla="*/ 152400 h 586740"/>
                <a:gd name="connsiteX21" fmla="*/ 204978 w 624840"/>
                <a:gd name="connsiteY21" fmla="*/ 182118 h 586740"/>
                <a:gd name="connsiteX22" fmla="*/ 153924 w 624840"/>
                <a:gd name="connsiteY22" fmla="*/ 274320 h 586740"/>
                <a:gd name="connsiteX23" fmla="*/ 153162 w 624840"/>
                <a:gd name="connsiteY23" fmla="*/ 274320 h 586740"/>
                <a:gd name="connsiteX24" fmla="*/ 92202 w 624840"/>
                <a:gd name="connsiteY24" fmla="*/ 213360 h 586740"/>
                <a:gd name="connsiteX25" fmla="*/ 152400 w 624840"/>
                <a:gd name="connsiteY25" fmla="*/ 152400 h 586740"/>
                <a:gd name="connsiteX26" fmla="*/ 289560 w 624840"/>
                <a:gd name="connsiteY26" fmla="*/ 76200 h 586740"/>
                <a:gd name="connsiteX27" fmla="*/ 350520 w 624840"/>
                <a:gd name="connsiteY27" fmla="*/ 137160 h 586740"/>
                <a:gd name="connsiteX28" fmla="*/ 344424 w 624840"/>
                <a:gd name="connsiteY28" fmla="*/ 163830 h 586740"/>
                <a:gd name="connsiteX29" fmla="*/ 289560 w 624840"/>
                <a:gd name="connsiteY29" fmla="*/ 152400 h 586740"/>
                <a:gd name="connsiteX30" fmla="*/ 234696 w 624840"/>
                <a:gd name="connsiteY30" fmla="*/ 163830 h 586740"/>
                <a:gd name="connsiteX31" fmla="*/ 228600 w 624840"/>
                <a:gd name="connsiteY31" fmla="*/ 137160 h 586740"/>
                <a:gd name="connsiteX32" fmla="*/ 289560 w 624840"/>
                <a:gd name="connsiteY32" fmla="*/ 76200 h 586740"/>
                <a:gd name="connsiteX33" fmla="*/ 426720 w 624840"/>
                <a:gd name="connsiteY33" fmla="*/ 152400 h 586740"/>
                <a:gd name="connsiteX34" fmla="*/ 487680 w 624840"/>
                <a:gd name="connsiteY34" fmla="*/ 213360 h 586740"/>
                <a:gd name="connsiteX35" fmla="*/ 426720 w 624840"/>
                <a:gd name="connsiteY35" fmla="*/ 274320 h 586740"/>
                <a:gd name="connsiteX36" fmla="*/ 425958 w 624840"/>
                <a:gd name="connsiteY36" fmla="*/ 274320 h 586740"/>
                <a:gd name="connsiteX37" fmla="*/ 374904 w 624840"/>
                <a:gd name="connsiteY37" fmla="*/ 182118 h 586740"/>
                <a:gd name="connsiteX38" fmla="*/ 426720 w 624840"/>
                <a:gd name="connsiteY38" fmla="*/ 152400 h 586740"/>
                <a:gd name="connsiteX39" fmla="*/ 426720 w 624840"/>
                <a:gd name="connsiteY39" fmla="*/ 342900 h 586740"/>
                <a:gd name="connsiteX40" fmla="*/ 426720 w 624840"/>
                <a:gd name="connsiteY40" fmla="*/ 304800 h 586740"/>
                <a:gd name="connsiteX41" fmla="*/ 487680 w 624840"/>
                <a:gd name="connsiteY41" fmla="*/ 365760 h 586740"/>
                <a:gd name="connsiteX42" fmla="*/ 444246 w 624840"/>
                <a:gd name="connsiteY42" fmla="*/ 424434 h 586740"/>
                <a:gd name="connsiteX43" fmla="*/ 426720 w 624840"/>
                <a:gd name="connsiteY43" fmla="*/ 342900 h 586740"/>
                <a:gd name="connsiteX44" fmla="*/ 624840 w 624840"/>
                <a:gd name="connsiteY44" fmla="*/ 541020 h 586740"/>
                <a:gd name="connsiteX45" fmla="*/ 495300 w 624840"/>
                <a:gd name="connsiteY45" fmla="*/ 493014 h 586740"/>
                <a:gd name="connsiteX46" fmla="*/ 579120 w 624840"/>
                <a:gd name="connsiteY46" fmla="*/ 289560 h 586740"/>
                <a:gd name="connsiteX47" fmla="*/ 289560 w 624840"/>
                <a:gd name="connsiteY47" fmla="*/ 0 h 586740"/>
                <a:gd name="connsiteX48" fmla="*/ 0 w 624840"/>
                <a:gd name="connsiteY48" fmla="*/ 289560 h 586740"/>
                <a:gd name="connsiteX49" fmla="*/ 289560 w 624840"/>
                <a:gd name="connsiteY49" fmla="*/ 579120 h 586740"/>
                <a:gd name="connsiteX50" fmla="*/ 461010 w 624840"/>
                <a:gd name="connsiteY50" fmla="*/ 522732 h 586740"/>
                <a:gd name="connsiteX51" fmla="*/ 624840 w 624840"/>
                <a:gd name="connsiteY51" fmla="*/ 586740 h 586740"/>
                <a:gd name="connsiteX52" fmla="*/ 624840 w 624840"/>
                <a:gd name="connsiteY52" fmla="*/ 541020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24840" h="586740">
                  <a:moveTo>
                    <a:pt x="365760" y="365760"/>
                  </a:moveTo>
                  <a:cubicBezTo>
                    <a:pt x="365760" y="350520"/>
                    <a:pt x="371856" y="336042"/>
                    <a:pt x="381000" y="325374"/>
                  </a:cubicBezTo>
                  <a:lnTo>
                    <a:pt x="381000" y="342900"/>
                  </a:lnTo>
                  <a:cubicBezTo>
                    <a:pt x="381000" y="368046"/>
                    <a:pt x="384810" y="393192"/>
                    <a:pt x="392430" y="416052"/>
                  </a:cubicBezTo>
                  <a:cubicBezTo>
                    <a:pt x="376428" y="404622"/>
                    <a:pt x="365760" y="386334"/>
                    <a:pt x="365760" y="365760"/>
                  </a:cubicBezTo>
                  <a:close/>
                  <a:moveTo>
                    <a:pt x="289560" y="350520"/>
                  </a:moveTo>
                  <a:cubicBezTo>
                    <a:pt x="256032" y="350520"/>
                    <a:pt x="228600" y="323088"/>
                    <a:pt x="228600" y="289560"/>
                  </a:cubicBezTo>
                  <a:cubicBezTo>
                    <a:pt x="228600" y="256032"/>
                    <a:pt x="256032" y="228600"/>
                    <a:pt x="289560" y="228600"/>
                  </a:cubicBezTo>
                  <a:cubicBezTo>
                    <a:pt x="323088" y="228600"/>
                    <a:pt x="350520" y="256032"/>
                    <a:pt x="350520" y="289560"/>
                  </a:cubicBezTo>
                  <a:cubicBezTo>
                    <a:pt x="350520" y="323088"/>
                    <a:pt x="323088" y="350520"/>
                    <a:pt x="289560" y="350520"/>
                  </a:cubicBezTo>
                  <a:close/>
                  <a:moveTo>
                    <a:pt x="289560" y="502920"/>
                  </a:moveTo>
                  <a:cubicBezTo>
                    <a:pt x="256032" y="502920"/>
                    <a:pt x="228600" y="475488"/>
                    <a:pt x="228600" y="441960"/>
                  </a:cubicBezTo>
                  <a:cubicBezTo>
                    <a:pt x="228600" y="408432"/>
                    <a:pt x="256032" y="381000"/>
                    <a:pt x="289560" y="381000"/>
                  </a:cubicBezTo>
                  <a:cubicBezTo>
                    <a:pt x="323088" y="381000"/>
                    <a:pt x="350520" y="408432"/>
                    <a:pt x="350520" y="441960"/>
                  </a:cubicBezTo>
                  <a:cubicBezTo>
                    <a:pt x="350520" y="475488"/>
                    <a:pt x="323088" y="502920"/>
                    <a:pt x="289560" y="502920"/>
                  </a:cubicBezTo>
                  <a:close/>
                  <a:moveTo>
                    <a:pt x="152400" y="426720"/>
                  </a:moveTo>
                  <a:cubicBezTo>
                    <a:pt x="118872" y="426720"/>
                    <a:pt x="91440" y="399288"/>
                    <a:pt x="91440" y="365760"/>
                  </a:cubicBezTo>
                  <a:cubicBezTo>
                    <a:pt x="91440" y="332232"/>
                    <a:pt x="118872" y="304800"/>
                    <a:pt x="152400" y="304800"/>
                  </a:cubicBezTo>
                  <a:cubicBezTo>
                    <a:pt x="185928" y="304800"/>
                    <a:pt x="213360" y="332232"/>
                    <a:pt x="213360" y="365760"/>
                  </a:cubicBezTo>
                  <a:cubicBezTo>
                    <a:pt x="213360" y="399288"/>
                    <a:pt x="185928" y="426720"/>
                    <a:pt x="152400" y="426720"/>
                  </a:cubicBezTo>
                  <a:close/>
                  <a:moveTo>
                    <a:pt x="152400" y="152400"/>
                  </a:moveTo>
                  <a:cubicBezTo>
                    <a:pt x="174498" y="152400"/>
                    <a:pt x="194310" y="164592"/>
                    <a:pt x="204978" y="182118"/>
                  </a:cubicBezTo>
                  <a:cubicBezTo>
                    <a:pt x="176784" y="204216"/>
                    <a:pt x="157734" y="236982"/>
                    <a:pt x="153924" y="274320"/>
                  </a:cubicBezTo>
                  <a:lnTo>
                    <a:pt x="153162" y="274320"/>
                  </a:lnTo>
                  <a:cubicBezTo>
                    <a:pt x="119634" y="274320"/>
                    <a:pt x="92202" y="246888"/>
                    <a:pt x="92202" y="213360"/>
                  </a:cubicBezTo>
                  <a:cubicBezTo>
                    <a:pt x="92202" y="179832"/>
                    <a:pt x="118872" y="152400"/>
                    <a:pt x="152400" y="152400"/>
                  </a:cubicBezTo>
                  <a:close/>
                  <a:moveTo>
                    <a:pt x="289560" y="76200"/>
                  </a:moveTo>
                  <a:cubicBezTo>
                    <a:pt x="323088" y="76200"/>
                    <a:pt x="350520" y="103632"/>
                    <a:pt x="350520" y="137160"/>
                  </a:cubicBezTo>
                  <a:cubicBezTo>
                    <a:pt x="350520" y="147066"/>
                    <a:pt x="348234" y="155448"/>
                    <a:pt x="344424" y="163830"/>
                  </a:cubicBezTo>
                  <a:cubicBezTo>
                    <a:pt x="327660" y="156210"/>
                    <a:pt x="309372" y="152400"/>
                    <a:pt x="289560" y="152400"/>
                  </a:cubicBezTo>
                  <a:cubicBezTo>
                    <a:pt x="269748" y="152400"/>
                    <a:pt x="251460" y="156210"/>
                    <a:pt x="234696" y="163830"/>
                  </a:cubicBezTo>
                  <a:cubicBezTo>
                    <a:pt x="230886" y="155448"/>
                    <a:pt x="228600" y="147066"/>
                    <a:pt x="228600" y="137160"/>
                  </a:cubicBezTo>
                  <a:cubicBezTo>
                    <a:pt x="228600" y="103632"/>
                    <a:pt x="256032" y="76200"/>
                    <a:pt x="289560" y="76200"/>
                  </a:cubicBezTo>
                  <a:close/>
                  <a:moveTo>
                    <a:pt x="426720" y="152400"/>
                  </a:moveTo>
                  <a:cubicBezTo>
                    <a:pt x="460248" y="152400"/>
                    <a:pt x="487680" y="179832"/>
                    <a:pt x="487680" y="213360"/>
                  </a:cubicBezTo>
                  <a:cubicBezTo>
                    <a:pt x="487680" y="246888"/>
                    <a:pt x="460248" y="274320"/>
                    <a:pt x="426720" y="274320"/>
                  </a:cubicBezTo>
                  <a:lnTo>
                    <a:pt x="425958" y="274320"/>
                  </a:lnTo>
                  <a:cubicBezTo>
                    <a:pt x="422148" y="236982"/>
                    <a:pt x="402336" y="204216"/>
                    <a:pt x="374904" y="182118"/>
                  </a:cubicBezTo>
                  <a:cubicBezTo>
                    <a:pt x="384810" y="164592"/>
                    <a:pt x="404622" y="152400"/>
                    <a:pt x="426720" y="152400"/>
                  </a:cubicBezTo>
                  <a:close/>
                  <a:moveTo>
                    <a:pt x="426720" y="342900"/>
                  </a:moveTo>
                  <a:lnTo>
                    <a:pt x="426720" y="304800"/>
                  </a:lnTo>
                  <a:cubicBezTo>
                    <a:pt x="460248" y="304800"/>
                    <a:pt x="487680" y="332232"/>
                    <a:pt x="487680" y="365760"/>
                  </a:cubicBezTo>
                  <a:cubicBezTo>
                    <a:pt x="487680" y="393192"/>
                    <a:pt x="469392" y="416814"/>
                    <a:pt x="444246" y="424434"/>
                  </a:cubicBezTo>
                  <a:cubicBezTo>
                    <a:pt x="432816" y="399288"/>
                    <a:pt x="426720" y="371856"/>
                    <a:pt x="426720" y="342900"/>
                  </a:cubicBezTo>
                  <a:close/>
                  <a:moveTo>
                    <a:pt x="624840" y="541020"/>
                  </a:moveTo>
                  <a:cubicBezTo>
                    <a:pt x="575310" y="541020"/>
                    <a:pt x="530352" y="522732"/>
                    <a:pt x="495300" y="493014"/>
                  </a:cubicBezTo>
                  <a:cubicBezTo>
                    <a:pt x="547116" y="440436"/>
                    <a:pt x="579120" y="368808"/>
                    <a:pt x="579120" y="289560"/>
                  </a:cubicBezTo>
                  <a:cubicBezTo>
                    <a:pt x="579120" y="129540"/>
                    <a:pt x="449580" y="0"/>
                    <a:pt x="289560" y="0"/>
                  </a:cubicBezTo>
                  <a:cubicBezTo>
                    <a:pt x="129540" y="0"/>
                    <a:pt x="0" y="129540"/>
                    <a:pt x="0" y="289560"/>
                  </a:cubicBezTo>
                  <a:cubicBezTo>
                    <a:pt x="0" y="449580"/>
                    <a:pt x="129540" y="579120"/>
                    <a:pt x="289560" y="579120"/>
                  </a:cubicBezTo>
                  <a:cubicBezTo>
                    <a:pt x="353568" y="579120"/>
                    <a:pt x="413004" y="558546"/>
                    <a:pt x="461010" y="522732"/>
                  </a:cubicBezTo>
                  <a:cubicBezTo>
                    <a:pt x="504444" y="562356"/>
                    <a:pt x="561594" y="586740"/>
                    <a:pt x="624840" y="586740"/>
                  </a:cubicBezTo>
                  <a:lnTo>
                    <a:pt x="624840" y="541020"/>
                  </a:lnTo>
                  <a:close/>
                </a:path>
              </a:pathLst>
            </a:custGeom>
            <a:solidFill>
              <a:schemeClr val="bg1"/>
            </a:solidFill>
            <a:ln w="7541" cap="flat">
              <a:noFill/>
              <a:prstDash val="solid"/>
              <a:miter/>
            </a:ln>
          </p:spPr>
          <p:txBody>
            <a:bodyPr rtlCol="0" anchor="ctr"/>
            <a:lstStyle/>
            <a:p>
              <a:endParaRPr lang="en-US"/>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a:extLst>
              <a:ext uri="{FF2B5EF4-FFF2-40B4-BE49-F238E27FC236}">
                <a16:creationId xmlns:a16="http://schemas.microsoft.com/office/drawing/2014/main" id="{F1DDF70C-958E-4631-A11E-F581B434CA1F}"/>
              </a:ext>
            </a:extLst>
          </p:cNvPr>
          <p:cNvSpPr>
            <a:spLocks noGrp="1" noChangeArrowheads="1"/>
          </p:cNvSpPr>
          <p:nvPr>
            <p:ph type="body" idx="1"/>
          </p:nvPr>
        </p:nvSpPr>
        <p:spPr/>
        <p:txBody>
          <a:bodyPr/>
          <a:lstStyle/>
          <a:p>
            <a:pPr marL="685775" lvl="1" indent="-342900">
              <a:spcBef>
                <a:spcPts val="0"/>
              </a:spcBef>
              <a:spcAft>
                <a:spcPts val="2400"/>
              </a:spcAft>
              <a:buFont typeface="Arial" panose="020B0604020202020204" pitchFamily="34" charset="0"/>
              <a:buChar char="•"/>
            </a:pPr>
            <a:r>
              <a:rPr lang="en-US" altLang="en-US" sz="2400" b="1" dirty="0">
                <a:solidFill>
                  <a:srgbClr val="646569"/>
                </a:solidFill>
              </a:rPr>
              <a:t>Complete your final “Strengths/Needs Worksheet” and bring it to Meeting 10</a:t>
            </a:r>
          </a:p>
          <a:p>
            <a:pPr marL="685775" lvl="1" indent="-342900">
              <a:spcBef>
                <a:spcPts val="0"/>
              </a:spcBef>
              <a:spcAft>
                <a:spcPts val="2400"/>
              </a:spcAft>
              <a:buFont typeface="Arial" panose="020B0604020202020204" pitchFamily="34" charset="0"/>
              <a:buChar char="•"/>
            </a:pPr>
            <a:r>
              <a:rPr lang="en-US" altLang="en-US" sz="2400" b="1" dirty="0">
                <a:solidFill>
                  <a:srgbClr val="646569"/>
                </a:solidFill>
              </a:rPr>
              <a:t>Read Handouts 7 and 10</a:t>
            </a:r>
          </a:p>
        </p:txBody>
      </p:sp>
      <p:sp>
        <p:nvSpPr>
          <p:cNvPr id="2" name="Text Placeholder 1">
            <a:extLst>
              <a:ext uri="{FF2B5EF4-FFF2-40B4-BE49-F238E27FC236}">
                <a16:creationId xmlns:a16="http://schemas.microsoft.com/office/drawing/2014/main" id="{2AF9B5B7-BB58-4060-B453-D7BA75E0C2C5}"/>
              </a:ext>
            </a:extLst>
          </p:cNvPr>
          <p:cNvSpPr>
            <a:spLocks noGrp="1"/>
          </p:cNvSpPr>
          <p:nvPr>
            <p:ph type="body" idx="13"/>
          </p:nvPr>
        </p:nvSpPr>
        <p:spPr/>
        <p:txBody>
          <a:bodyPr/>
          <a:lstStyle/>
          <a:p>
            <a:r>
              <a:rPr lang="en-US" altLang="en-US" dirty="0"/>
              <a:t>Roadwork</a:t>
            </a:r>
            <a:endParaRPr lang="en-US" dirty="0"/>
          </a:p>
        </p:txBody>
      </p:sp>
      <p:grpSp>
        <p:nvGrpSpPr>
          <p:cNvPr id="11" name="Group 10">
            <a:extLst>
              <a:ext uri="{FF2B5EF4-FFF2-40B4-BE49-F238E27FC236}">
                <a16:creationId xmlns:a16="http://schemas.microsoft.com/office/drawing/2014/main" id="{4B0DCBA7-2AF6-43CC-B03E-A6143A7E369F}"/>
              </a:ext>
            </a:extLst>
          </p:cNvPr>
          <p:cNvGrpSpPr>
            <a:grpSpLocks noChangeAspect="1"/>
          </p:cNvGrpSpPr>
          <p:nvPr/>
        </p:nvGrpSpPr>
        <p:grpSpPr>
          <a:xfrm>
            <a:off x="8077200" y="505779"/>
            <a:ext cx="822960" cy="822960"/>
            <a:chOff x="2720003" y="120095"/>
            <a:chExt cx="914400" cy="914400"/>
          </a:xfrm>
        </p:grpSpPr>
        <p:sp>
          <p:nvSpPr>
            <p:cNvPr id="12" name="Oval 11">
              <a:extLst>
                <a:ext uri="{FF2B5EF4-FFF2-40B4-BE49-F238E27FC236}">
                  <a16:creationId xmlns:a16="http://schemas.microsoft.com/office/drawing/2014/main" id="{4134B9DF-4054-47BF-8F0D-DA96378F5659}"/>
                </a:ext>
              </a:extLst>
            </p:cNvPr>
            <p:cNvSpPr/>
            <p:nvPr/>
          </p:nvSpPr>
          <p:spPr>
            <a:xfrm>
              <a:off x="2720003" y="120095"/>
              <a:ext cx="914400" cy="914400"/>
            </a:xfrm>
            <a:prstGeom prst="ellipse">
              <a:avLst/>
            </a:prstGeom>
            <a:solidFill>
              <a:srgbClr val="80479A"/>
            </a:solidFill>
            <a:ln>
              <a:solidFill>
                <a:srgbClr val="804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aphic 20" descr="Backpack">
              <a:extLst>
                <a:ext uri="{FF2B5EF4-FFF2-40B4-BE49-F238E27FC236}">
                  <a16:creationId xmlns:a16="http://schemas.microsoft.com/office/drawing/2014/main" id="{4B09F7FE-C0C3-4657-81CD-D1C988B8081F}"/>
                </a:ext>
              </a:extLst>
            </p:cNvPr>
            <p:cNvGrpSpPr/>
            <p:nvPr/>
          </p:nvGrpSpPr>
          <p:grpSpPr>
            <a:xfrm>
              <a:off x="2811443" y="211535"/>
              <a:ext cx="731520" cy="731520"/>
              <a:chOff x="7603962" y="0"/>
              <a:chExt cx="914400" cy="914400"/>
            </a:xfrm>
          </p:grpSpPr>
          <p:sp>
            <p:nvSpPr>
              <p:cNvPr id="14" name="Freeform: Shape 13">
                <a:extLst>
                  <a:ext uri="{FF2B5EF4-FFF2-40B4-BE49-F238E27FC236}">
                    <a16:creationId xmlns:a16="http://schemas.microsoft.com/office/drawing/2014/main" id="{0B0DE06A-76BA-45F3-8583-7F9BD2B15B2B}"/>
                  </a:ext>
                </a:extLst>
              </p:cNvPr>
              <p:cNvSpPr/>
              <p:nvPr/>
            </p:nvSpPr>
            <p:spPr>
              <a:xfrm>
                <a:off x="7870662" y="38100"/>
                <a:ext cx="381000" cy="342900"/>
              </a:xfrm>
              <a:custGeom>
                <a:avLst/>
                <a:gdLst>
                  <a:gd name="connsiteX0" fmla="*/ 190500 w 381000"/>
                  <a:gd name="connsiteY0" fmla="*/ 57150 h 342900"/>
                  <a:gd name="connsiteX1" fmla="*/ 276225 w 381000"/>
                  <a:gd name="connsiteY1" fmla="*/ 142875 h 342900"/>
                  <a:gd name="connsiteX2" fmla="*/ 104775 w 381000"/>
                  <a:gd name="connsiteY2" fmla="*/ 142875 h 342900"/>
                  <a:gd name="connsiteX3" fmla="*/ 190500 w 381000"/>
                  <a:gd name="connsiteY3" fmla="*/ 57150 h 342900"/>
                  <a:gd name="connsiteX4" fmla="*/ 0 w 381000"/>
                  <a:gd name="connsiteY4" fmla="*/ 323850 h 342900"/>
                  <a:gd name="connsiteX5" fmla="*/ 19050 w 381000"/>
                  <a:gd name="connsiteY5" fmla="*/ 342900 h 342900"/>
                  <a:gd name="connsiteX6" fmla="*/ 152400 w 381000"/>
                  <a:gd name="connsiteY6" fmla="*/ 342900 h 342900"/>
                  <a:gd name="connsiteX7" fmla="*/ 152400 w 381000"/>
                  <a:gd name="connsiteY7" fmla="*/ 323850 h 342900"/>
                  <a:gd name="connsiteX8" fmla="*/ 171450 w 381000"/>
                  <a:gd name="connsiteY8" fmla="*/ 304800 h 342900"/>
                  <a:gd name="connsiteX9" fmla="*/ 209550 w 381000"/>
                  <a:gd name="connsiteY9" fmla="*/ 304800 h 342900"/>
                  <a:gd name="connsiteX10" fmla="*/ 228600 w 381000"/>
                  <a:gd name="connsiteY10" fmla="*/ 323850 h 342900"/>
                  <a:gd name="connsiteX11" fmla="*/ 228600 w 381000"/>
                  <a:gd name="connsiteY11" fmla="*/ 342900 h 342900"/>
                  <a:gd name="connsiteX12" fmla="*/ 361950 w 381000"/>
                  <a:gd name="connsiteY12" fmla="*/ 342900 h 342900"/>
                  <a:gd name="connsiteX13" fmla="*/ 381000 w 381000"/>
                  <a:gd name="connsiteY13" fmla="*/ 323850 h 342900"/>
                  <a:gd name="connsiteX14" fmla="*/ 381000 w 381000"/>
                  <a:gd name="connsiteY14" fmla="*/ 142875 h 342900"/>
                  <a:gd name="connsiteX15" fmla="*/ 333375 w 381000"/>
                  <a:gd name="connsiteY15" fmla="*/ 142875 h 342900"/>
                  <a:gd name="connsiteX16" fmla="*/ 190500 w 381000"/>
                  <a:gd name="connsiteY16" fmla="*/ 0 h 342900"/>
                  <a:gd name="connsiteX17" fmla="*/ 47625 w 381000"/>
                  <a:gd name="connsiteY17" fmla="*/ 142875 h 342900"/>
                  <a:gd name="connsiteX18" fmla="*/ 0 w 381000"/>
                  <a:gd name="connsiteY18" fmla="*/ 142875 h 342900"/>
                  <a:gd name="connsiteX19" fmla="*/ 0 w 381000"/>
                  <a:gd name="connsiteY19"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000" h="342900">
                    <a:moveTo>
                      <a:pt x="190500" y="57150"/>
                    </a:moveTo>
                    <a:cubicBezTo>
                      <a:pt x="238125" y="57150"/>
                      <a:pt x="276225" y="95250"/>
                      <a:pt x="276225" y="142875"/>
                    </a:cubicBezTo>
                    <a:lnTo>
                      <a:pt x="104775" y="142875"/>
                    </a:lnTo>
                    <a:cubicBezTo>
                      <a:pt x="104775" y="95250"/>
                      <a:pt x="142875" y="57150"/>
                      <a:pt x="190500" y="57150"/>
                    </a:cubicBezTo>
                    <a:close/>
                    <a:moveTo>
                      <a:pt x="0" y="323850"/>
                    </a:moveTo>
                    <a:cubicBezTo>
                      <a:pt x="0" y="334328"/>
                      <a:pt x="8572" y="342900"/>
                      <a:pt x="19050" y="342900"/>
                    </a:cubicBezTo>
                    <a:lnTo>
                      <a:pt x="152400" y="342900"/>
                    </a:lnTo>
                    <a:lnTo>
                      <a:pt x="152400" y="323850"/>
                    </a:lnTo>
                    <a:cubicBezTo>
                      <a:pt x="152400" y="313373"/>
                      <a:pt x="160973" y="304800"/>
                      <a:pt x="171450" y="304800"/>
                    </a:cubicBezTo>
                    <a:lnTo>
                      <a:pt x="209550" y="304800"/>
                    </a:lnTo>
                    <a:cubicBezTo>
                      <a:pt x="220027" y="304800"/>
                      <a:pt x="228600" y="313373"/>
                      <a:pt x="228600" y="323850"/>
                    </a:cubicBezTo>
                    <a:lnTo>
                      <a:pt x="228600" y="342900"/>
                    </a:lnTo>
                    <a:lnTo>
                      <a:pt x="361950" y="342900"/>
                    </a:lnTo>
                    <a:cubicBezTo>
                      <a:pt x="372428" y="342900"/>
                      <a:pt x="381000" y="334328"/>
                      <a:pt x="381000" y="323850"/>
                    </a:cubicBezTo>
                    <a:lnTo>
                      <a:pt x="381000" y="142875"/>
                    </a:lnTo>
                    <a:lnTo>
                      <a:pt x="333375" y="142875"/>
                    </a:lnTo>
                    <a:cubicBezTo>
                      <a:pt x="333375" y="63818"/>
                      <a:pt x="269558" y="0"/>
                      <a:pt x="190500" y="0"/>
                    </a:cubicBezTo>
                    <a:cubicBezTo>
                      <a:pt x="111443" y="0"/>
                      <a:pt x="47625" y="63818"/>
                      <a:pt x="47625" y="142875"/>
                    </a:cubicBezTo>
                    <a:lnTo>
                      <a:pt x="0" y="142875"/>
                    </a:lnTo>
                    <a:lnTo>
                      <a:pt x="0" y="323850"/>
                    </a:lnTo>
                    <a:close/>
                  </a:path>
                </a:pathLst>
              </a:custGeom>
              <a:solidFill>
                <a:schemeClr val="bg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DF206CF-03F4-454A-8CF1-CC67E6CE9424}"/>
                  </a:ext>
                </a:extLst>
              </p:cNvPr>
              <p:cNvSpPr/>
              <p:nvPr/>
            </p:nvSpPr>
            <p:spPr>
              <a:xfrm>
                <a:off x="7908762" y="657225"/>
                <a:ext cx="304800" cy="142875"/>
              </a:xfrm>
              <a:custGeom>
                <a:avLst/>
                <a:gdLst>
                  <a:gd name="connsiteX0" fmla="*/ 292418 w 304800"/>
                  <a:gd name="connsiteY0" fmla="*/ 0 h 142875"/>
                  <a:gd name="connsiteX1" fmla="*/ 12382 w 304800"/>
                  <a:gd name="connsiteY1" fmla="*/ 0 h 142875"/>
                  <a:gd name="connsiteX2" fmla="*/ 0 w 304800"/>
                  <a:gd name="connsiteY2" fmla="*/ 12383 h 142875"/>
                  <a:gd name="connsiteX3" fmla="*/ 0 w 304800"/>
                  <a:gd name="connsiteY3" fmla="*/ 142875 h 142875"/>
                  <a:gd name="connsiteX4" fmla="*/ 304800 w 304800"/>
                  <a:gd name="connsiteY4" fmla="*/ 142875 h 142875"/>
                  <a:gd name="connsiteX5" fmla="*/ 304800 w 304800"/>
                  <a:gd name="connsiteY5" fmla="*/ 12383 h 142875"/>
                  <a:gd name="connsiteX6" fmla="*/ 292418 w 304800"/>
                  <a:gd name="connsiteY6" fmla="*/ 0 h 142875"/>
                  <a:gd name="connsiteX7" fmla="*/ 292418 w 3048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142875">
                    <a:moveTo>
                      <a:pt x="292418" y="0"/>
                    </a:moveTo>
                    <a:lnTo>
                      <a:pt x="12382" y="0"/>
                    </a:lnTo>
                    <a:cubicBezTo>
                      <a:pt x="5715" y="0"/>
                      <a:pt x="0" y="5715"/>
                      <a:pt x="0" y="12383"/>
                    </a:cubicBezTo>
                    <a:lnTo>
                      <a:pt x="0" y="142875"/>
                    </a:lnTo>
                    <a:lnTo>
                      <a:pt x="304800" y="142875"/>
                    </a:lnTo>
                    <a:lnTo>
                      <a:pt x="304800" y="12383"/>
                    </a:lnTo>
                    <a:cubicBezTo>
                      <a:pt x="304800" y="5715"/>
                      <a:pt x="299085" y="0"/>
                      <a:pt x="292418" y="0"/>
                    </a:cubicBezTo>
                    <a:lnTo>
                      <a:pt x="292418" y="0"/>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44972DD-FBCA-41E0-831A-986142B3F216}"/>
                  </a:ext>
                </a:extLst>
              </p:cNvPr>
              <p:cNvSpPr/>
              <p:nvPr/>
            </p:nvSpPr>
            <p:spPr>
              <a:xfrm>
                <a:off x="7737312" y="191453"/>
                <a:ext cx="647700" cy="600075"/>
              </a:xfrm>
              <a:custGeom>
                <a:avLst/>
                <a:gdLst>
                  <a:gd name="connsiteX0" fmla="*/ 609600 w 647700"/>
                  <a:gd name="connsiteY0" fmla="*/ 294323 h 600075"/>
                  <a:gd name="connsiteX1" fmla="*/ 590550 w 647700"/>
                  <a:gd name="connsiteY1" fmla="*/ 294323 h 600075"/>
                  <a:gd name="connsiteX2" fmla="*/ 590550 w 647700"/>
                  <a:gd name="connsiteY2" fmla="*/ 65723 h 600075"/>
                  <a:gd name="connsiteX3" fmla="*/ 552450 w 647700"/>
                  <a:gd name="connsiteY3" fmla="*/ 0 h 600075"/>
                  <a:gd name="connsiteX4" fmla="*/ 552450 w 647700"/>
                  <a:gd name="connsiteY4" fmla="*/ 170498 h 600075"/>
                  <a:gd name="connsiteX5" fmla="*/ 495300 w 647700"/>
                  <a:gd name="connsiteY5" fmla="*/ 227648 h 600075"/>
                  <a:gd name="connsiteX6" fmla="*/ 361950 w 647700"/>
                  <a:gd name="connsiteY6" fmla="*/ 227648 h 600075"/>
                  <a:gd name="connsiteX7" fmla="*/ 361950 w 647700"/>
                  <a:gd name="connsiteY7" fmla="*/ 246698 h 600075"/>
                  <a:gd name="connsiteX8" fmla="*/ 342900 w 647700"/>
                  <a:gd name="connsiteY8" fmla="*/ 265748 h 600075"/>
                  <a:gd name="connsiteX9" fmla="*/ 304800 w 647700"/>
                  <a:gd name="connsiteY9" fmla="*/ 265748 h 600075"/>
                  <a:gd name="connsiteX10" fmla="*/ 285750 w 647700"/>
                  <a:gd name="connsiteY10" fmla="*/ 246698 h 600075"/>
                  <a:gd name="connsiteX11" fmla="*/ 285750 w 647700"/>
                  <a:gd name="connsiteY11" fmla="*/ 227648 h 600075"/>
                  <a:gd name="connsiteX12" fmla="*/ 152400 w 647700"/>
                  <a:gd name="connsiteY12" fmla="*/ 227648 h 600075"/>
                  <a:gd name="connsiteX13" fmla="*/ 95250 w 647700"/>
                  <a:gd name="connsiteY13" fmla="*/ 170498 h 600075"/>
                  <a:gd name="connsiteX14" fmla="*/ 95250 w 647700"/>
                  <a:gd name="connsiteY14" fmla="*/ 0 h 600075"/>
                  <a:gd name="connsiteX15" fmla="*/ 57150 w 647700"/>
                  <a:gd name="connsiteY15" fmla="*/ 65723 h 600075"/>
                  <a:gd name="connsiteX16" fmla="*/ 57150 w 647700"/>
                  <a:gd name="connsiteY16" fmla="*/ 294323 h 600075"/>
                  <a:gd name="connsiteX17" fmla="*/ 38100 w 647700"/>
                  <a:gd name="connsiteY17" fmla="*/ 294323 h 600075"/>
                  <a:gd name="connsiteX18" fmla="*/ 0 w 647700"/>
                  <a:gd name="connsiteY18" fmla="*/ 332423 h 600075"/>
                  <a:gd name="connsiteX19" fmla="*/ 0 w 647700"/>
                  <a:gd name="connsiteY19" fmla="*/ 484823 h 600075"/>
                  <a:gd name="connsiteX20" fmla="*/ 38100 w 647700"/>
                  <a:gd name="connsiteY20" fmla="*/ 522923 h 600075"/>
                  <a:gd name="connsiteX21" fmla="*/ 57150 w 647700"/>
                  <a:gd name="connsiteY21" fmla="*/ 522923 h 600075"/>
                  <a:gd name="connsiteX22" fmla="*/ 57150 w 647700"/>
                  <a:gd name="connsiteY22" fmla="*/ 570548 h 600075"/>
                  <a:gd name="connsiteX23" fmla="*/ 95250 w 647700"/>
                  <a:gd name="connsiteY23" fmla="*/ 608648 h 600075"/>
                  <a:gd name="connsiteX24" fmla="*/ 133350 w 647700"/>
                  <a:gd name="connsiteY24" fmla="*/ 608648 h 600075"/>
                  <a:gd name="connsiteX25" fmla="*/ 133350 w 647700"/>
                  <a:gd name="connsiteY25" fmla="*/ 478155 h 600075"/>
                  <a:gd name="connsiteX26" fmla="*/ 183833 w 647700"/>
                  <a:gd name="connsiteY26" fmla="*/ 427673 h 600075"/>
                  <a:gd name="connsiteX27" fmla="*/ 464820 w 647700"/>
                  <a:gd name="connsiteY27" fmla="*/ 427673 h 600075"/>
                  <a:gd name="connsiteX28" fmla="*/ 515303 w 647700"/>
                  <a:gd name="connsiteY28" fmla="*/ 478155 h 600075"/>
                  <a:gd name="connsiteX29" fmla="*/ 515303 w 647700"/>
                  <a:gd name="connsiteY29" fmla="*/ 608648 h 600075"/>
                  <a:gd name="connsiteX30" fmla="*/ 553403 w 647700"/>
                  <a:gd name="connsiteY30" fmla="*/ 608648 h 600075"/>
                  <a:gd name="connsiteX31" fmla="*/ 591503 w 647700"/>
                  <a:gd name="connsiteY31" fmla="*/ 570548 h 600075"/>
                  <a:gd name="connsiteX32" fmla="*/ 591503 w 647700"/>
                  <a:gd name="connsiteY32" fmla="*/ 522923 h 600075"/>
                  <a:gd name="connsiteX33" fmla="*/ 610553 w 647700"/>
                  <a:gd name="connsiteY33" fmla="*/ 522923 h 600075"/>
                  <a:gd name="connsiteX34" fmla="*/ 648653 w 647700"/>
                  <a:gd name="connsiteY34" fmla="*/ 484823 h 600075"/>
                  <a:gd name="connsiteX35" fmla="*/ 648653 w 647700"/>
                  <a:gd name="connsiteY35" fmla="*/ 332423 h 600075"/>
                  <a:gd name="connsiteX36" fmla="*/ 609600 w 647700"/>
                  <a:gd name="connsiteY36" fmla="*/ 294323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7700" h="600075">
                    <a:moveTo>
                      <a:pt x="609600" y="294323"/>
                    </a:moveTo>
                    <a:lnTo>
                      <a:pt x="590550" y="294323"/>
                    </a:lnTo>
                    <a:lnTo>
                      <a:pt x="590550" y="65723"/>
                    </a:lnTo>
                    <a:cubicBezTo>
                      <a:pt x="590550" y="38100"/>
                      <a:pt x="576263" y="13335"/>
                      <a:pt x="552450" y="0"/>
                    </a:cubicBezTo>
                    <a:lnTo>
                      <a:pt x="552450" y="170498"/>
                    </a:lnTo>
                    <a:cubicBezTo>
                      <a:pt x="552450" y="201930"/>
                      <a:pt x="526733" y="227648"/>
                      <a:pt x="495300" y="227648"/>
                    </a:cubicBezTo>
                    <a:lnTo>
                      <a:pt x="361950" y="227648"/>
                    </a:lnTo>
                    <a:lnTo>
                      <a:pt x="361950" y="246698"/>
                    </a:lnTo>
                    <a:cubicBezTo>
                      <a:pt x="361950" y="257175"/>
                      <a:pt x="353378" y="265748"/>
                      <a:pt x="342900" y="265748"/>
                    </a:cubicBezTo>
                    <a:lnTo>
                      <a:pt x="304800" y="265748"/>
                    </a:lnTo>
                    <a:cubicBezTo>
                      <a:pt x="294323" y="265748"/>
                      <a:pt x="285750" y="257175"/>
                      <a:pt x="285750" y="246698"/>
                    </a:cubicBezTo>
                    <a:lnTo>
                      <a:pt x="285750" y="227648"/>
                    </a:lnTo>
                    <a:lnTo>
                      <a:pt x="152400" y="227648"/>
                    </a:lnTo>
                    <a:cubicBezTo>
                      <a:pt x="120968" y="227648"/>
                      <a:pt x="95250" y="201930"/>
                      <a:pt x="95250" y="170498"/>
                    </a:cubicBezTo>
                    <a:lnTo>
                      <a:pt x="95250" y="0"/>
                    </a:lnTo>
                    <a:cubicBezTo>
                      <a:pt x="71438" y="13335"/>
                      <a:pt x="57150" y="39053"/>
                      <a:pt x="57150" y="65723"/>
                    </a:cubicBezTo>
                    <a:lnTo>
                      <a:pt x="57150" y="294323"/>
                    </a:lnTo>
                    <a:lnTo>
                      <a:pt x="38100" y="294323"/>
                    </a:lnTo>
                    <a:cubicBezTo>
                      <a:pt x="17145" y="294323"/>
                      <a:pt x="0" y="311468"/>
                      <a:pt x="0" y="332423"/>
                    </a:cubicBezTo>
                    <a:lnTo>
                      <a:pt x="0" y="484823"/>
                    </a:lnTo>
                    <a:cubicBezTo>
                      <a:pt x="0" y="505777"/>
                      <a:pt x="17145" y="522923"/>
                      <a:pt x="38100" y="522923"/>
                    </a:cubicBezTo>
                    <a:lnTo>
                      <a:pt x="57150" y="522923"/>
                    </a:lnTo>
                    <a:lnTo>
                      <a:pt x="57150" y="570548"/>
                    </a:lnTo>
                    <a:cubicBezTo>
                      <a:pt x="57150" y="591502"/>
                      <a:pt x="74295" y="608648"/>
                      <a:pt x="95250" y="608648"/>
                    </a:cubicBezTo>
                    <a:lnTo>
                      <a:pt x="133350" y="608648"/>
                    </a:lnTo>
                    <a:lnTo>
                      <a:pt x="133350" y="478155"/>
                    </a:lnTo>
                    <a:cubicBezTo>
                      <a:pt x="133350" y="450533"/>
                      <a:pt x="156210" y="427673"/>
                      <a:pt x="183833" y="427673"/>
                    </a:cubicBezTo>
                    <a:lnTo>
                      <a:pt x="464820" y="427673"/>
                    </a:lnTo>
                    <a:cubicBezTo>
                      <a:pt x="492442" y="427673"/>
                      <a:pt x="515303" y="450533"/>
                      <a:pt x="515303" y="478155"/>
                    </a:cubicBezTo>
                    <a:lnTo>
                      <a:pt x="515303" y="608648"/>
                    </a:lnTo>
                    <a:lnTo>
                      <a:pt x="553403" y="608648"/>
                    </a:lnTo>
                    <a:cubicBezTo>
                      <a:pt x="574358" y="608648"/>
                      <a:pt x="591503" y="591502"/>
                      <a:pt x="591503" y="570548"/>
                    </a:cubicBezTo>
                    <a:lnTo>
                      <a:pt x="591503" y="522923"/>
                    </a:lnTo>
                    <a:lnTo>
                      <a:pt x="610553" y="522923"/>
                    </a:lnTo>
                    <a:cubicBezTo>
                      <a:pt x="631508" y="522923"/>
                      <a:pt x="648653" y="505777"/>
                      <a:pt x="648653" y="484823"/>
                    </a:cubicBezTo>
                    <a:lnTo>
                      <a:pt x="648653" y="332423"/>
                    </a:lnTo>
                    <a:cubicBezTo>
                      <a:pt x="647700" y="311468"/>
                      <a:pt x="630555" y="294323"/>
                      <a:pt x="609600" y="294323"/>
                    </a:cubicBezTo>
                    <a:close/>
                  </a:path>
                </a:pathLst>
              </a:custGeom>
              <a:solidFill>
                <a:schemeClr val="bg1"/>
              </a:solidFill>
              <a:ln w="9525" cap="flat">
                <a:noFill/>
                <a:prstDash val="solid"/>
                <a:miter/>
              </a:ln>
            </p:spPr>
            <p:txBody>
              <a:bodyPr rtlCol="0" anchor="ctr"/>
              <a:lstStyle/>
              <a:p>
                <a:endParaRPr lang="en-US"/>
              </a:p>
            </p:txBody>
          </p:sp>
        </p:gr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457200" y="1665975"/>
            <a:ext cx="4572000" cy="2591699"/>
          </a:xfrm>
        </p:spPr>
        <p:txBody>
          <a:bodyPr>
            <a:normAutofit/>
          </a:bodyPr>
          <a:lstStyle/>
          <a:p>
            <a:r>
              <a:rPr lang="en-US" sz="3600" dirty="0"/>
              <a:t>Meeting 10</a:t>
            </a:r>
            <a:br>
              <a:rPr lang="en-US" dirty="0"/>
            </a:br>
            <a:r>
              <a:rPr lang="en-US" altLang="en-US" sz="2800" dirty="0">
                <a:latin typeface="Verdana" panose="020B0604030504040204" pitchFamily="34" charset="0"/>
              </a:rPr>
              <a:t>Endings and Beginnings</a:t>
            </a:r>
            <a:r>
              <a:rPr lang="en-US" altLang="en-US" sz="2800" dirty="0"/>
              <a:t> </a:t>
            </a:r>
            <a:br>
              <a:rPr lang="en-US" sz="2800" dirty="0"/>
            </a:br>
            <a:br>
              <a:rPr lang="en-US" sz="2800" dirty="0"/>
            </a:br>
            <a:endParaRPr lang="en-US" sz="2800" dirty="0"/>
          </a:p>
        </p:txBody>
      </p:sp>
      <p:pic>
        <p:nvPicPr>
          <p:cNvPr id="6" name="Picture 2">
            <a:extLst>
              <a:ext uri="{FF2B5EF4-FFF2-40B4-BE49-F238E27FC236}">
                <a16:creationId xmlns:a16="http://schemas.microsoft.com/office/drawing/2014/main" id="{D761B011-DF30-4FFA-9488-8DA963E67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10200" y="1612384"/>
            <a:ext cx="3657600" cy="269887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8129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3">
            <a:extLst>
              <a:ext uri="{FF2B5EF4-FFF2-40B4-BE49-F238E27FC236}">
                <a16:creationId xmlns:a16="http://schemas.microsoft.com/office/drawing/2014/main" id="{34006148-9490-450E-AD1B-A9FC2CE305F9}"/>
              </a:ext>
            </a:extLst>
          </p:cNvPr>
          <p:cNvSpPr>
            <a:spLocks noGrp="1" noChangeArrowheads="1"/>
          </p:cNvSpPr>
          <p:nvPr>
            <p:ph type="body" idx="1"/>
          </p:nvPr>
        </p:nvSpPr>
        <p:spPr/>
        <p:txBody>
          <a:bodyPr/>
          <a:lstStyle/>
          <a:p>
            <a:pPr marL="685775" lvl="2" indent="-342900">
              <a:spcBef>
                <a:spcPts val="0"/>
              </a:spcBef>
              <a:buFont typeface="Arial" panose="020B0604020202020204" pitchFamily="34" charset="0"/>
              <a:buChar char="•"/>
            </a:pPr>
            <a:r>
              <a:rPr lang="en-US" altLang="en-US" sz="2000" b="1" dirty="0">
                <a:solidFill>
                  <a:srgbClr val="646569"/>
                </a:solidFill>
              </a:rPr>
              <a:t>Share your decision – to foster, to adopt, to foster/adopt, or to help children and families in another way</a:t>
            </a:r>
          </a:p>
          <a:p>
            <a:pPr marL="685775" lvl="2" indent="-342900">
              <a:spcBef>
                <a:spcPts val="0"/>
              </a:spcBef>
              <a:buFont typeface="Arial" panose="020B0604020202020204" pitchFamily="34" charset="0"/>
              <a:buChar char="•"/>
            </a:pPr>
            <a:r>
              <a:rPr lang="en-US" altLang="en-US" sz="2000" b="1" dirty="0">
                <a:solidFill>
                  <a:srgbClr val="646569"/>
                </a:solidFill>
              </a:rPr>
              <a:t>Describe what helped you make your decision</a:t>
            </a:r>
          </a:p>
          <a:p>
            <a:pPr marL="685775" lvl="2" indent="-342900">
              <a:spcBef>
                <a:spcPts val="0"/>
              </a:spcBef>
              <a:buFont typeface="Arial" panose="020B0604020202020204" pitchFamily="34" charset="0"/>
              <a:buChar char="•"/>
            </a:pPr>
            <a:r>
              <a:rPr lang="en-US" altLang="en-US" sz="2000" b="1" dirty="0">
                <a:solidFill>
                  <a:srgbClr val="646569"/>
                </a:solidFill>
              </a:rPr>
              <a:t>For those who have decided to be foster or adoptive parents, how have your ideas about the type of child who would fit into your family changed or remained the same?</a:t>
            </a:r>
          </a:p>
          <a:p>
            <a:pPr marL="685775" lvl="2" indent="-342900">
              <a:spcBef>
                <a:spcPts val="0"/>
              </a:spcBef>
              <a:buFont typeface="Arial" panose="020B0604020202020204" pitchFamily="34" charset="0"/>
              <a:buChar char="•"/>
            </a:pPr>
            <a:r>
              <a:rPr lang="en-US" altLang="en-US" sz="2000" b="1" dirty="0">
                <a:solidFill>
                  <a:srgbClr val="646569"/>
                </a:solidFill>
              </a:rPr>
              <a:t>What do you see as your new strengths after participating in the GPSII/MAPP program?</a:t>
            </a:r>
          </a:p>
          <a:p>
            <a:pPr marL="685775" lvl="2" indent="-342900">
              <a:spcBef>
                <a:spcPts val="0"/>
              </a:spcBef>
              <a:buFont typeface="Arial" panose="020B0604020202020204" pitchFamily="34" charset="0"/>
              <a:buChar char="•"/>
            </a:pPr>
            <a:r>
              <a:rPr lang="en-US" altLang="en-US" sz="2000" b="1" dirty="0">
                <a:solidFill>
                  <a:srgbClr val="646569"/>
                </a:solidFill>
              </a:rPr>
              <a:t>What do you see as your needs after participating in the GPSII/MAPP program?</a:t>
            </a:r>
          </a:p>
          <a:p>
            <a:endParaRPr lang="en-US" altLang="en-US" dirty="0"/>
          </a:p>
        </p:txBody>
      </p:sp>
      <p:sp>
        <p:nvSpPr>
          <p:cNvPr id="2" name="Text Placeholder 1">
            <a:extLst>
              <a:ext uri="{FF2B5EF4-FFF2-40B4-BE49-F238E27FC236}">
                <a16:creationId xmlns:a16="http://schemas.microsoft.com/office/drawing/2014/main" id="{E118CB13-8EC9-4B43-B5C2-5860561A38EC}"/>
              </a:ext>
            </a:extLst>
          </p:cNvPr>
          <p:cNvSpPr>
            <a:spLocks noGrp="1"/>
          </p:cNvSpPr>
          <p:nvPr>
            <p:ph type="body" idx="13"/>
          </p:nvPr>
        </p:nvSpPr>
        <p:spPr/>
        <p:txBody>
          <a:bodyPr/>
          <a:lstStyle/>
          <a:p>
            <a:pPr>
              <a:spcBef>
                <a:spcPts val="0"/>
              </a:spcBef>
            </a:pPr>
            <a:r>
              <a:rPr lang="en-US" altLang="en-US" dirty="0"/>
              <a:t>Instructions for Final Strengths/Needs Discussion</a:t>
            </a:r>
            <a:endParaRPr lang="en-US" dirty="0"/>
          </a:p>
        </p:txBody>
      </p:sp>
      <p:grpSp>
        <p:nvGrpSpPr>
          <p:cNvPr id="17" name="Group 16">
            <a:extLst>
              <a:ext uri="{FF2B5EF4-FFF2-40B4-BE49-F238E27FC236}">
                <a16:creationId xmlns:a16="http://schemas.microsoft.com/office/drawing/2014/main" id="{7B5A0FAE-F3C0-4D82-9D60-9BA16C966543}"/>
              </a:ext>
            </a:extLst>
          </p:cNvPr>
          <p:cNvGrpSpPr>
            <a:grpSpLocks noChangeAspect="1"/>
          </p:cNvGrpSpPr>
          <p:nvPr/>
        </p:nvGrpSpPr>
        <p:grpSpPr>
          <a:xfrm>
            <a:off x="8077200" y="505779"/>
            <a:ext cx="822960" cy="822960"/>
            <a:chOff x="2567603" y="2430780"/>
            <a:chExt cx="914400" cy="914400"/>
          </a:xfrm>
        </p:grpSpPr>
        <p:sp>
          <p:nvSpPr>
            <p:cNvPr id="18" name="Oval 17">
              <a:extLst>
                <a:ext uri="{FF2B5EF4-FFF2-40B4-BE49-F238E27FC236}">
                  <a16:creationId xmlns:a16="http://schemas.microsoft.com/office/drawing/2014/main" id="{9E41CDA6-6513-4569-AF3D-DD5A714887F9}"/>
                </a:ext>
              </a:extLst>
            </p:cNvPr>
            <p:cNvSpPr/>
            <p:nvPr/>
          </p:nvSpPr>
          <p:spPr>
            <a:xfrm>
              <a:off x="2567603" y="2430780"/>
              <a:ext cx="914400" cy="914400"/>
            </a:xfrm>
            <a:prstGeom prst="ellipse">
              <a:avLst/>
            </a:prstGeom>
            <a:solidFill>
              <a:srgbClr val="18AAD1"/>
            </a:solidFill>
            <a:ln>
              <a:solidFill>
                <a:srgbClr val="18A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aphic 56" descr="Chat">
              <a:extLst>
                <a:ext uri="{FF2B5EF4-FFF2-40B4-BE49-F238E27FC236}">
                  <a16:creationId xmlns:a16="http://schemas.microsoft.com/office/drawing/2014/main" id="{BB48AEC4-F852-4E3C-9569-4120D7FB823F}"/>
                </a:ext>
              </a:extLst>
            </p:cNvPr>
            <p:cNvGrpSpPr/>
            <p:nvPr/>
          </p:nvGrpSpPr>
          <p:grpSpPr>
            <a:xfrm>
              <a:off x="2659043" y="2522220"/>
              <a:ext cx="731520" cy="731520"/>
              <a:chOff x="4114800" y="2971800"/>
              <a:chExt cx="914400" cy="914400"/>
            </a:xfrm>
            <a:solidFill>
              <a:schemeClr val="bg1"/>
            </a:solidFill>
          </p:grpSpPr>
          <p:sp>
            <p:nvSpPr>
              <p:cNvPr id="20" name="Freeform: Shape 19">
                <a:extLst>
                  <a:ext uri="{FF2B5EF4-FFF2-40B4-BE49-F238E27FC236}">
                    <a16:creationId xmlns:a16="http://schemas.microsoft.com/office/drawing/2014/main" id="{D0BE9641-A9F6-4C17-88C2-622F209C8BBC}"/>
                  </a:ext>
                </a:extLst>
              </p:cNvPr>
              <p:cNvSpPr/>
              <p:nvPr/>
            </p:nvSpPr>
            <p:spPr>
              <a:xfrm>
                <a:off x="4191000" y="3162300"/>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014A1B3-A8F3-4DC8-9451-84CC9C8E9370}"/>
                  </a:ext>
                </a:extLst>
              </p:cNvPr>
              <p:cNvSpPr/>
              <p:nvPr/>
            </p:nvSpPr>
            <p:spPr>
              <a:xfrm>
                <a:off x="4476750" y="3267075"/>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grpFill/>
              <a:ln w="9525" cap="flat">
                <a:noFill/>
                <a:prstDash val="solid"/>
                <a:miter/>
              </a:ln>
            </p:spPr>
            <p:txBody>
              <a:bodyPr rtlCol="0" anchor="ctr"/>
              <a:lstStyle/>
              <a:p>
                <a:endParaRPr lang="en-US"/>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6">
            <a:extLst>
              <a:ext uri="{FF2B5EF4-FFF2-40B4-BE49-F238E27FC236}">
                <a16:creationId xmlns:a16="http://schemas.microsoft.com/office/drawing/2014/main" id="{EF59AF41-1917-4CDE-9569-2B3010452662}"/>
              </a:ext>
            </a:extLst>
          </p:cNvPr>
          <p:cNvSpPr>
            <a:spLocks noGrp="1" noChangeArrowheads="1"/>
          </p:cNvSpPr>
          <p:nvPr>
            <p:ph type="body" idx="1"/>
          </p:nvPr>
        </p:nvSpPr>
        <p:spPr/>
        <p:txBody>
          <a:bodyPr/>
          <a:lstStyle/>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Moses, adopted son of Lynetta, brother of </a:t>
            </a:r>
            <a:r>
              <a:rPr lang="en-US" altLang="en-US" sz="2400" b="1" dirty="0" err="1">
                <a:solidFill>
                  <a:srgbClr val="646569"/>
                </a:solidFill>
              </a:rPr>
              <a:t>Dantavius</a:t>
            </a:r>
            <a:endParaRPr lang="en-US" altLang="en-US" sz="2400" b="1" dirty="0">
              <a:solidFill>
                <a:srgbClr val="646569"/>
              </a:solidFill>
            </a:endParaRPr>
          </a:p>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Lynetta, adoptive mother</a:t>
            </a:r>
          </a:p>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Angela, daughter of Denise, formerly in foster care</a:t>
            </a:r>
          </a:p>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Teddy, son of Denise, formerly in foster care</a:t>
            </a:r>
          </a:p>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Michelle, daughter of Denise, formerly in foster care</a:t>
            </a:r>
          </a:p>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Denise, birth mother</a:t>
            </a:r>
          </a:p>
          <a:p>
            <a:pPr marL="685775" lvl="1" indent="-342900">
              <a:buFont typeface="Arial" panose="020B0604020202020204" pitchFamily="34" charset="0"/>
              <a:buChar char="•"/>
            </a:pPr>
            <a:endParaRPr lang="en-US" altLang="en-US" sz="2400" dirty="0">
              <a:solidFill>
                <a:srgbClr val="646569"/>
              </a:solidFill>
            </a:endParaRPr>
          </a:p>
          <a:p>
            <a:endParaRPr lang="en-US" altLang="en-US" dirty="0"/>
          </a:p>
        </p:txBody>
      </p:sp>
      <p:sp>
        <p:nvSpPr>
          <p:cNvPr id="2" name="Text Placeholder 1">
            <a:extLst>
              <a:ext uri="{FF2B5EF4-FFF2-40B4-BE49-F238E27FC236}">
                <a16:creationId xmlns:a16="http://schemas.microsoft.com/office/drawing/2014/main" id="{A17906BA-D00F-47BB-8BE8-3773AF1FA2A2}"/>
              </a:ext>
            </a:extLst>
          </p:cNvPr>
          <p:cNvSpPr>
            <a:spLocks noGrp="1"/>
          </p:cNvSpPr>
          <p:nvPr>
            <p:ph type="body" idx="13"/>
          </p:nvPr>
        </p:nvSpPr>
        <p:spPr/>
        <p:txBody>
          <a:bodyPr/>
          <a:lstStyle/>
          <a:p>
            <a:endParaRPr lang="en-US"/>
          </a:p>
        </p:txBody>
      </p:sp>
      <p:grpSp>
        <p:nvGrpSpPr>
          <p:cNvPr id="7" name="Group 6">
            <a:extLst>
              <a:ext uri="{FF2B5EF4-FFF2-40B4-BE49-F238E27FC236}">
                <a16:creationId xmlns:a16="http://schemas.microsoft.com/office/drawing/2014/main" id="{FB075D33-8C5E-4FC1-80E5-64FA5438FA84}"/>
              </a:ext>
            </a:extLst>
          </p:cNvPr>
          <p:cNvGrpSpPr>
            <a:grpSpLocks noChangeAspect="1"/>
          </p:cNvGrpSpPr>
          <p:nvPr/>
        </p:nvGrpSpPr>
        <p:grpSpPr>
          <a:xfrm>
            <a:off x="8077200" y="501017"/>
            <a:ext cx="822960" cy="822960"/>
            <a:chOff x="1151310" y="3429000"/>
            <a:chExt cx="914400" cy="914400"/>
          </a:xfrm>
        </p:grpSpPr>
        <p:sp>
          <p:nvSpPr>
            <p:cNvPr id="8" name="Oval 7">
              <a:extLst>
                <a:ext uri="{FF2B5EF4-FFF2-40B4-BE49-F238E27FC236}">
                  <a16:creationId xmlns:a16="http://schemas.microsoft.com/office/drawing/2014/main" id="{F143F163-ECC1-46F2-8157-31FFDE536CDF}"/>
                </a:ext>
              </a:extLst>
            </p:cNvPr>
            <p:cNvSpPr/>
            <p:nvPr/>
          </p:nvSpPr>
          <p:spPr>
            <a:xfrm>
              <a:off x="1151310" y="3429000"/>
              <a:ext cx="914400" cy="914400"/>
            </a:xfrm>
            <a:prstGeom prst="ellipse">
              <a:avLst/>
            </a:prstGeom>
            <a:solidFill>
              <a:srgbClr val="4EB647"/>
            </a:solidFill>
            <a:ln>
              <a:solidFill>
                <a:srgbClr val="4EB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28" descr="Film reel">
              <a:extLst>
                <a:ext uri="{FF2B5EF4-FFF2-40B4-BE49-F238E27FC236}">
                  <a16:creationId xmlns:a16="http://schemas.microsoft.com/office/drawing/2014/main" id="{2A0EDF92-E776-4FD6-9490-4E1DD41483CE}"/>
                </a:ext>
              </a:extLst>
            </p:cNvPr>
            <p:cNvSpPr/>
            <p:nvPr/>
          </p:nvSpPr>
          <p:spPr>
            <a:xfrm>
              <a:off x="1318950" y="3596640"/>
              <a:ext cx="624840" cy="586740"/>
            </a:xfrm>
            <a:custGeom>
              <a:avLst/>
              <a:gdLst>
                <a:gd name="connsiteX0" fmla="*/ 365760 w 624840"/>
                <a:gd name="connsiteY0" fmla="*/ 365760 h 586740"/>
                <a:gd name="connsiteX1" fmla="*/ 381000 w 624840"/>
                <a:gd name="connsiteY1" fmla="*/ 325374 h 586740"/>
                <a:gd name="connsiteX2" fmla="*/ 381000 w 624840"/>
                <a:gd name="connsiteY2" fmla="*/ 342900 h 586740"/>
                <a:gd name="connsiteX3" fmla="*/ 392430 w 624840"/>
                <a:gd name="connsiteY3" fmla="*/ 416052 h 586740"/>
                <a:gd name="connsiteX4" fmla="*/ 365760 w 624840"/>
                <a:gd name="connsiteY4" fmla="*/ 365760 h 586740"/>
                <a:gd name="connsiteX5" fmla="*/ 289560 w 624840"/>
                <a:gd name="connsiteY5" fmla="*/ 350520 h 586740"/>
                <a:gd name="connsiteX6" fmla="*/ 228600 w 624840"/>
                <a:gd name="connsiteY6" fmla="*/ 289560 h 586740"/>
                <a:gd name="connsiteX7" fmla="*/ 289560 w 624840"/>
                <a:gd name="connsiteY7" fmla="*/ 228600 h 586740"/>
                <a:gd name="connsiteX8" fmla="*/ 350520 w 624840"/>
                <a:gd name="connsiteY8" fmla="*/ 289560 h 586740"/>
                <a:gd name="connsiteX9" fmla="*/ 289560 w 624840"/>
                <a:gd name="connsiteY9" fmla="*/ 350520 h 586740"/>
                <a:gd name="connsiteX10" fmla="*/ 289560 w 624840"/>
                <a:gd name="connsiteY10" fmla="*/ 502920 h 586740"/>
                <a:gd name="connsiteX11" fmla="*/ 228600 w 624840"/>
                <a:gd name="connsiteY11" fmla="*/ 441960 h 586740"/>
                <a:gd name="connsiteX12" fmla="*/ 289560 w 624840"/>
                <a:gd name="connsiteY12" fmla="*/ 381000 h 586740"/>
                <a:gd name="connsiteX13" fmla="*/ 350520 w 624840"/>
                <a:gd name="connsiteY13" fmla="*/ 441960 h 586740"/>
                <a:gd name="connsiteX14" fmla="*/ 289560 w 624840"/>
                <a:gd name="connsiteY14" fmla="*/ 502920 h 586740"/>
                <a:gd name="connsiteX15" fmla="*/ 152400 w 624840"/>
                <a:gd name="connsiteY15" fmla="*/ 426720 h 586740"/>
                <a:gd name="connsiteX16" fmla="*/ 91440 w 624840"/>
                <a:gd name="connsiteY16" fmla="*/ 365760 h 586740"/>
                <a:gd name="connsiteX17" fmla="*/ 152400 w 624840"/>
                <a:gd name="connsiteY17" fmla="*/ 304800 h 586740"/>
                <a:gd name="connsiteX18" fmla="*/ 213360 w 624840"/>
                <a:gd name="connsiteY18" fmla="*/ 365760 h 586740"/>
                <a:gd name="connsiteX19" fmla="*/ 152400 w 624840"/>
                <a:gd name="connsiteY19" fmla="*/ 426720 h 586740"/>
                <a:gd name="connsiteX20" fmla="*/ 152400 w 624840"/>
                <a:gd name="connsiteY20" fmla="*/ 152400 h 586740"/>
                <a:gd name="connsiteX21" fmla="*/ 204978 w 624840"/>
                <a:gd name="connsiteY21" fmla="*/ 182118 h 586740"/>
                <a:gd name="connsiteX22" fmla="*/ 153924 w 624840"/>
                <a:gd name="connsiteY22" fmla="*/ 274320 h 586740"/>
                <a:gd name="connsiteX23" fmla="*/ 153162 w 624840"/>
                <a:gd name="connsiteY23" fmla="*/ 274320 h 586740"/>
                <a:gd name="connsiteX24" fmla="*/ 92202 w 624840"/>
                <a:gd name="connsiteY24" fmla="*/ 213360 h 586740"/>
                <a:gd name="connsiteX25" fmla="*/ 152400 w 624840"/>
                <a:gd name="connsiteY25" fmla="*/ 152400 h 586740"/>
                <a:gd name="connsiteX26" fmla="*/ 289560 w 624840"/>
                <a:gd name="connsiteY26" fmla="*/ 76200 h 586740"/>
                <a:gd name="connsiteX27" fmla="*/ 350520 w 624840"/>
                <a:gd name="connsiteY27" fmla="*/ 137160 h 586740"/>
                <a:gd name="connsiteX28" fmla="*/ 344424 w 624840"/>
                <a:gd name="connsiteY28" fmla="*/ 163830 h 586740"/>
                <a:gd name="connsiteX29" fmla="*/ 289560 w 624840"/>
                <a:gd name="connsiteY29" fmla="*/ 152400 h 586740"/>
                <a:gd name="connsiteX30" fmla="*/ 234696 w 624840"/>
                <a:gd name="connsiteY30" fmla="*/ 163830 h 586740"/>
                <a:gd name="connsiteX31" fmla="*/ 228600 w 624840"/>
                <a:gd name="connsiteY31" fmla="*/ 137160 h 586740"/>
                <a:gd name="connsiteX32" fmla="*/ 289560 w 624840"/>
                <a:gd name="connsiteY32" fmla="*/ 76200 h 586740"/>
                <a:gd name="connsiteX33" fmla="*/ 426720 w 624840"/>
                <a:gd name="connsiteY33" fmla="*/ 152400 h 586740"/>
                <a:gd name="connsiteX34" fmla="*/ 487680 w 624840"/>
                <a:gd name="connsiteY34" fmla="*/ 213360 h 586740"/>
                <a:gd name="connsiteX35" fmla="*/ 426720 w 624840"/>
                <a:gd name="connsiteY35" fmla="*/ 274320 h 586740"/>
                <a:gd name="connsiteX36" fmla="*/ 425958 w 624840"/>
                <a:gd name="connsiteY36" fmla="*/ 274320 h 586740"/>
                <a:gd name="connsiteX37" fmla="*/ 374904 w 624840"/>
                <a:gd name="connsiteY37" fmla="*/ 182118 h 586740"/>
                <a:gd name="connsiteX38" fmla="*/ 426720 w 624840"/>
                <a:gd name="connsiteY38" fmla="*/ 152400 h 586740"/>
                <a:gd name="connsiteX39" fmla="*/ 426720 w 624840"/>
                <a:gd name="connsiteY39" fmla="*/ 342900 h 586740"/>
                <a:gd name="connsiteX40" fmla="*/ 426720 w 624840"/>
                <a:gd name="connsiteY40" fmla="*/ 304800 h 586740"/>
                <a:gd name="connsiteX41" fmla="*/ 487680 w 624840"/>
                <a:gd name="connsiteY41" fmla="*/ 365760 h 586740"/>
                <a:gd name="connsiteX42" fmla="*/ 444246 w 624840"/>
                <a:gd name="connsiteY42" fmla="*/ 424434 h 586740"/>
                <a:gd name="connsiteX43" fmla="*/ 426720 w 624840"/>
                <a:gd name="connsiteY43" fmla="*/ 342900 h 586740"/>
                <a:gd name="connsiteX44" fmla="*/ 624840 w 624840"/>
                <a:gd name="connsiteY44" fmla="*/ 541020 h 586740"/>
                <a:gd name="connsiteX45" fmla="*/ 495300 w 624840"/>
                <a:gd name="connsiteY45" fmla="*/ 493014 h 586740"/>
                <a:gd name="connsiteX46" fmla="*/ 579120 w 624840"/>
                <a:gd name="connsiteY46" fmla="*/ 289560 h 586740"/>
                <a:gd name="connsiteX47" fmla="*/ 289560 w 624840"/>
                <a:gd name="connsiteY47" fmla="*/ 0 h 586740"/>
                <a:gd name="connsiteX48" fmla="*/ 0 w 624840"/>
                <a:gd name="connsiteY48" fmla="*/ 289560 h 586740"/>
                <a:gd name="connsiteX49" fmla="*/ 289560 w 624840"/>
                <a:gd name="connsiteY49" fmla="*/ 579120 h 586740"/>
                <a:gd name="connsiteX50" fmla="*/ 461010 w 624840"/>
                <a:gd name="connsiteY50" fmla="*/ 522732 h 586740"/>
                <a:gd name="connsiteX51" fmla="*/ 624840 w 624840"/>
                <a:gd name="connsiteY51" fmla="*/ 586740 h 586740"/>
                <a:gd name="connsiteX52" fmla="*/ 624840 w 624840"/>
                <a:gd name="connsiteY52" fmla="*/ 541020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24840" h="586740">
                  <a:moveTo>
                    <a:pt x="365760" y="365760"/>
                  </a:moveTo>
                  <a:cubicBezTo>
                    <a:pt x="365760" y="350520"/>
                    <a:pt x="371856" y="336042"/>
                    <a:pt x="381000" y="325374"/>
                  </a:cubicBezTo>
                  <a:lnTo>
                    <a:pt x="381000" y="342900"/>
                  </a:lnTo>
                  <a:cubicBezTo>
                    <a:pt x="381000" y="368046"/>
                    <a:pt x="384810" y="393192"/>
                    <a:pt x="392430" y="416052"/>
                  </a:cubicBezTo>
                  <a:cubicBezTo>
                    <a:pt x="376428" y="404622"/>
                    <a:pt x="365760" y="386334"/>
                    <a:pt x="365760" y="365760"/>
                  </a:cubicBezTo>
                  <a:close/>
                  <a:moveTo>
                    <a:pt x="289560" y="350520"/>
                  </a:moveTo>
                  <a:cubicBezTo>
                    <a:pt x="256032" y="350520"/>
                    <a:pt x="228600" y="323088"/>
                    <a:pt x="228600" y="289560"/>
                  </a:cubicBezTo>
                  <a:cubicBezTo>
                    <a:pt x="228600" y="256032"/>
                    <a:pt x="256032" y="228600"/>
                    <a:pt x="289560" y="228600"/>
                  </a:cubicBezTo>
                  <a:cubicBezTo>
                    <a:pt x="323088" y="228600"/>
                    <a:pt x="350520" y="256032"/>
                    <a:pt x="350520" y="289560"/>
                  </a:cubicBezTo>
                  <a:cubicBezTo>
                    <a:pt x="350520" y="323088"/>
                    <a:pt x="323088" y="350520"/>
                    <a:pt x="289560" y="350520"/>
                  </a:cubicBezTo>
                  <a:close/>
                  <a:moveTo>
                    <a:pt x="289560" y="502920"/>
                  </a:moveTo>
                  <a:cubicBezTo>
                    <a:pt x="256032" y="502920"/>
                    <a:pt x="228600" y="475488"/>
                    <a:pt x="228600" y="441960"/>
                  </a:cubicBezTo>
                  <a:cubicBezTo>
                    <a:pt x="228600" y="408432"/>
                    <a:pt x="256032" y="381000"/>
                    <a:pt x="289560" y="381000"/>
                  </a:cubicBezTo>
                  <a:cubicBezTo>
                    <a:pt x="323088" y="381000"/>
                    <a:pt x="350520" y="408432"/>
                    <a:pt x="350520" y="441960"/>
                  </a:cubicBezTo>
                  <a:cubicBezTo>
                    <a:pt x="350520" y="475488"/>
                    <a:pt x="323088" y="502920"/>
                    <a:pt x="289560" y="502920"/>
                  </a:cubicBezTo>
                  <a:close/>
                  <a:moveTo>
                    <a:pt x="152400" y="426720"/>
                  </a:moveTo>
                  <a:cubicBezTo>
                    <a:pt x="118872" y="426720"/>
                    <a:pt x="91440" y="399288"/>
                    <a:pt x="91440" y="365760"/>
                  </a:cubicBezTo>
                  <a:cubicBezTo>
                    <a:pt x="91440" y="332232"/>
                    <a:pt x="118872" y="304800"/>
                    <a:pt x="152400" y="304800"/>
                  </a:cubicBezTo>
                  <a:cubicBezTo>
                    <a:pt x="185928" y="304800"/>
                    <a:pt x="213360" y="332232"/>
                    <a:pt x="213360" y="365760"/>
                  </a:cubicBezTo>
                  <a:cubicBezTo>
                    <a:pt x="213360" y="399288"/>
                    <a:pt x="185928" y="426720"/>
                    <a:pt x="152400" y="426720"/>
                  </a:cubicBezTo>
                  <a:close/>
                  <a:moveTo>
                    <a:pt x="152400" y="152400"/>
                  </a:moveTo>
                  <a:cubicBezTo>
                    <a:pt x="174498" y="152400"/>
                    <a:pt x="194310" y="164592"/>
                    <a:pt x="204978" y="182118"/>
                  </a:cubicBezTo>
                  <a:cubicBezTo>
                    <a:pt x="176784" y="204216"/>
                    <a:pt x="157734" y="236982"/>
                    <a:pt x="153924" y="274320"/>
                  </a:cubicBezTo>
                  <a:lnTo>
                    <a:pt x="153162" y="274320"/>
                  </a:lnTo>
                  <a:cubicBezTo>
                    <a:pt x="119634" y="274320"/>
                    <a:pt x="92202" y="246888"/>
                    <a:pt x="92202" y="213360"/>
                  </a:cubicBezTo>
                  <a:cubicBezTo>
                    <a:pt x="92202" y="179832"/>
                    <a:pt x="118872" y="152400"/>
                    <a:pt x="152400" y="152400"/>
                  </a:cubicBezTo>
                  <a:close/>
                  <a:moveTo>
                    <a:pt x="289560" y="76200"/>
                  </a:moveTo>
                  <a:cubicBezTo>
                    <a:pt x="323088" y="76200"/>
                    <a:pt x="350520" y="103632"/>
                    <a:pt x="350520" y="137160"/>
                  </a:cubicBezTo>
                  <a:cubicBezTo>
                    <a:pt x="350520" y="147066"/>
                    <a:pt x="348234" y="155448"/>
                    <a:pt x="344424" y="163830"/>
                  </a:cubicBezTo>
                  <a:cubicBezTo>
                    <a:pt x="327660" y="156210"/>
                    <a:pt x="309372" y="152400"/>
                    <a:pt x="289560" y="152400"/>
                  </a:cubicBezTo>
                  <a:cubicBezTo>
                    <a:pt x="269748" y="152400"/>
                    <a:pt x="251460" y="156210"/>
                    <a:pt x="234696" y="163830"/>
                  </a:cubicBezTo>
                  <a:cubicBezTo>
                    <a:pt x="230886" y="155448"/>
                    <a:pt x="228600" y="147066"/>
                    <a:pt x="228600" y="137160"/>
                  </a:cubicBezTo>
                  <a:cubicBezTo>
                    <a:pt x="228600" y="103632"/>
                    <a:pt x="256032" y="76200"/>
                    <a:pt x="289560" y="76200"/>
                  </a:cubicBezTo>
                  <a:close/>
                  <a:moveTo>
                    <a:pt x="426720" y="152400"/>
                  </a:moveTo>
                  <a:cubicBezTo>
                    <a:pt x="460248" y="152400"/>
                    <a:pt x="487680" y="179832"/>
                    <a:pt x="487680" y="213360"/>
                  </a:cubicBezTo>
                  <a:cubicBezTo>
                    <a:pt x="487680" y="246888"/>
                    <a:pt x="460248" y="274320"/>
                    <a:pt x="426720" y="274320"/>
                  </a:cubicBezTo>
                  <a:lnTo>
                    <a:pt x="425958" y="274320"/>
                  </a:lnTo>
                  <a:cubicBezTo>
                    <a:pt x="422148" y="236982"/>
                    <a:pt x="402336" y="204216"/>
                    <a:pt x="374904" y="182118"/>
                  </a:cubicBezTo>
                  <a:cubicBezTo>
                    <a:pt x="384810" y="164592"/>
                    <a:pt x="404622" y="152400"/>
                    <a:pt x="426720" y="152400"/>
                  </a:cubicBezTo>
                  <a:close/>
                  <a:moveTo>
                    <a:pt x="426720" y="342900"/>
                  </a:moveTo>
                  <a:lnTo>
                    <a:pt x="426720" y="304800"/>
                  </a:lnTo>
                  <a:cubicBezTo>
                    <a:pt x="460248" y="304800"/>
                    <a:pt x="487680" y="332232"/>
                    <a:pt x="487680" y="365760"/>
                  </a:cubicBezTo>
                  <a:cubicBezTo>
                    <a:pt x="487680" y="393192"/>
                    <a:pt x="469392" y="416814"/>
                    <a:pt x="444246" y="424434"/>
                  </a:cubicBezTo>
                  <a:cubicBezTo>
                    <a:pt x="432816" y="399288"/>
                    <a:pt x="426720" y="371856"/>
                    <a:pt x="426720" y="342900"/>
                  </a:cubicBezTo>
                  <a:close/>
                  <a:moveTo>
                    <a:pt x="624840" y="541020"/>
                  </a:moveTo>
                  <a:cubicBezTo>
                    <a:pt x="575310" y="541020"/>
                    <a:pt x="530352" y="522732"/>
                    <a:pt x="495300" y="493014"/>
                  </a:cubicBezTo>
                  <a:cubicBezTo>
                    <a:pt x="547116" y="440436"/>
                    <a:pt x="579120" y="368808"/>
                    <a:pt x="579120" y="289560"/>
                  </a:cubicBezTo>
                  <a:cubicBezTo>
                    <a:pt x="579120" y="129540"/>
                    <a:pt x="449580" y="0"/>
                    <a:pt x="289560" y="0"/>
                  </a:cubicBezTo>
                  <a:cubicBezTo>
                    <a:pt x="129540" y="0"/>
                    <a:pt x="0" y="129540"/>
                    <a:pt x="0" y="289560"/>
                  </a:cubicBezTo>
                  <a:cubicBezTo>
                    <a:pt x="0" y="449580"/>
                    <a:pt x="129540" y="579120"/>
                    <a:pt x="289560" y="579120"/>
                  </a:cubicBezTo>
                  <a:cubicBezTo>
                    <a:pt x="353568" y="579120"/>
                    <a:pt x="413004" y="558546"/>
                    <a:pt x="461010" y="522732"/>
                  </a:cubicBezTo>
                  <a:cubicBezTo>
                    <a:pt x="504444" y="562356"/>
                    <a:pt x="561594" y="586740"/>
                    <a:pt x="624840" y="586740"/>
                  </a:cubicBezTo>
                  <a:lnTo>
                    <a:pt x="624840" y="541020"/>
                  </a:lnTo>
                  <a:close/>
                </a:path>
              </a:pathLst>
            </a:custGeom>
            <a:solidFill>
              <a:schemeClr val="bg1"/>
            </a:solidFill>
            <a:ln w="7541" cap="flat">
              <a:noFill/>
              <a:prstDash val="solid"/>
              <a:miter/>
            </a:ln>
          </p:spPr>
          <p:txBody>
            <a:bodyPr rtlCol="0" anchor="ct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C20A5F-E8C1-44CA-83AE-D6726B6D5768}"/>
              </a:ext>
            </a:extLst>
          </p:cNvPr>
          <p:cNvSpPr>
            <a:spLocks noGrp="1"/>
          </p:cNvSpPr>
          <p:nvPr>
            <p:ph type="body" idx="13"/>
          </p:nvPr>
        </p:nvSpPr>
        <p:spPr/>
        <p:txBody>
          <a:bodyPr/>
          <a:lstStyle/>
          <a:p>
            <a:r>
              <a:rPr lang="en-US" altLang="en-US" dirty="0"/>
              <a:t>Video: Children, Youth and Parents Talk about Foster Care and Adoption (15 min)</a:t>
            </a:r>
          </a:p>
          <a:p>
            <a:endParaRPr lang="en-US" dirty="0"/>
          </a:p>
        </p:txBody>
      </p:sp>
      <p:grpSp>
        <p:nvGrpSpPr>
          <p:cNvPr id="8" name="Group 7">
            <a:extLst>
              <a:ext uri="{FF2B5EF4-FFF2-40B4-BE49-F238E27FC236}">
                <a16:creationId xmlns:a16="http://schemas.microsoft.com/office/drawing/2014/main" id="{F648EA4A-F826-4E85-95F1-9F38E57278A7}"/>
              </a:ext>
            </a:extLst>
          </p:cNvPr>
          <p:cNvGrpSpPr>
            <a:grpSpLocks noChangeAspect="1"/>
          </p:cNvGrpSpPr>
          <p:nvPr/>
        </p:nvGrpSpPr>
        <p:grpSpPr>
          <a:xfrm>
            <a:off x="8077200" y="501017"/>
            <a:ext cx="822960" cy="822960"/>
            <a:chOff x="1151310" y="3429000"/>
            <a:chExt cx="914400" cy="914400"/>
          </a:xfrm>
        </p:grpSpPr>
        <p:sp>
          <p:nvSpPr>
            <p:cNvPr id="9" name="Oval 8">
              <a:extLst>
                <a:ext uri="{FF2B5EF4-FFF2-40B4-BE49-F238E27FC236}">
                  <a16:creationId xmlns:a16="http://schemas.microsoft.com/office/drawing/2014/main" id="{0432CA30-0BF1-4060-878D-BE6778DC9040}"/>
                </a:ext>
              </a:extLst>
            </p:cNvPr>
            <p:cNvSpPr/>
            <p:nvPr/>
          </p:nvSpPr>
          <p:spPr>
            <a:xfrm>
              <a:off x="1151310" y="3429000"/>
              <a:ext cx="914400" cy="914400"/>
            </a:xfrm>
            <a:prstGeom prst="ellipse">
              <a:avLst/>
            </a:prstGeom>
            <a:solidFill>
              <a:srgbClr val="4EB647"/>
            </a:solidFill>
            <a:ln>
              <a:solidFill>
                <a:srgbClr val="4EB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28" descr="Film reel">
              <a:extLst>
                <a:ext uri="{FF2B5EF4-FFF2-40B4-BE49-F238E27FC236}">
                  <a16:creationId xmlns:a16="http://schemas.microsoft.com/office/drawing/2014/main" id="{E4FF72D5-7823-4617-8343-17F39B00D962}"/>
                </a:ext>
              </a:extLst>
            </p:cNvPr>
            <p:cNvSpPr/>
            <p:nvPr/>
          </p:nvSpPr>
          <p:spPr>
            <a:xfrm>
              <a:off x="1318950" y="3596640"/>
              <a:ext cx="624840" cy="586740"/>
            </a:xfrm>
            <a:custGeom>
              <a:avLst/>
              <a:gdLst>
                <a:gd name="connsiteX0" fmla="*/ 365760 w 624840"/>
                <a:gd name="connsiteY0" fmla="*/ 365760 h 586740"/>
                <a:gd name="connsiteX1" fmla="*/ 381000 w 624840"/>
                <a:gd name="connsiteY1" fmla="*/ 325374 h 586740"/>
                <a:gd name="connsiteX2" fmla="*/ 381000 w 624840"/>
                <a:gd name="connsiteY2" fmla="*/ 342900 h 586740"/>
                <a:gd name="connsiteX3" fmla="*/ 392430 w 624840"/>
                <a:gd name="connsiteY3" fmla="*/ 416052 h 586740"/>
                <a:gd name="connsiteX4" fmla="*/ 365760 w 624840"/>
                <a:gd name="connsiteY4" fmla="*/ 365760 h 586740"/>
                <a:gd name="connsiteX5" fmla="*/ 289560 w 624840"/>
                <a:gd name="connsiteY5" fmla="*/ 350520 h 586740"/>
                <a:gd name="connsiteX6" fmla="*/ 228600 w 624840"/>
                <a:gd name="connsiteY6" fmla="*/ 289560 h 586740"/>
                <a:gd name="connsiteX7" fmla="*/ 289560 w 624840"/>
                <a:gd name="connsiteY7" fmla="*/ 228600 h 586740"/>
                <a:gd name="connsiteX8" fmla="*/ 350520 w 624840"/>
                <a:gd name="connsiteY8" fmla="*/ 289560 h 586740"/>
                <a:gd name="connsiteX9" fmla="*/ 289560 w 624840"/>
                <a:gd name="connsiteY9" fmla="*/ 350520 h 586740"/>
                <a:gd name="connsiteX10" fmla="*/ 289560 w 624840"/>
                <a:gd name="connsiteY10" fmla="*/ 502920 h 586740"/>
                <a:gd name="connsiteX11" fmla="*/ 228600 w 624840"/>
                <a:gd name="connsiteY11" fmla="*/ 441960 h 586740"/>
                <a:gd name="connsiteX12" fmla="*/ 289560 w 624840"/>
                <a:gd name="connsiteY12" fmla="*/ 381000 h 586740"/>
                <a:gd name="connsiteX13" fmla="*/ 350520 w 624840"/>
                <a:gd name="connsiteY13" fmla="*/ 441960 h 586740"/>
                <a:gd name="connsiteX14" fmla="*/ 289560 w 624840"/>
                <a:gd name="connsiteY14" fmla="*/ 502920 h 586740"/>
                <a:gd name="connsiteX15" fmla="*/ 152400 w 624840"/>
                <a:gd name="connsiteY15" fmla="*/ 426720 h 586740"/>
                <a:gd name="connsiteX16" fmla="*/ 91440 w 624840"/>
                <a:gd name="connsiteY16" fmla="*/ 365760 h 586740"/>
                <a:gd name="connsiteX17" fmla="*/ 152400 w 624840"/>
                <a:gd name="connsiteY17" fmla="*/ 304800 h 586740"/>
                <a:gd name="connsiteX18" fmla="*/ 213360 w 624840"/>
                <a:gd name="connsiteY18" fmla="*/ 365760 h 586740"/>
                <a:gd name="connsiteX19" fmla="*/ 152400 w 624840"/>
                <a:gd name="connsiteY19" fmla="*/ 426720 h 586740"/>
                <a:gd name="connsiteX20" fmla="*/ 152400 w 624840"/>
                <a:gd name="connsiteY20" fmla="*/ 152400 h 586740"/>
                <a:gd name="connsiteX21" fmla="*/ 204978 w 624840"/>
                <a:gd name="connsiteY21" fmla="*/ 182118 h 586740"/>
                <a:gd name="connsiteX22" fmla="*/ 153924 w 624840"/>
                <a:gd name="connsiteY22" fmla="*/ 274320 h 586740"/>
                <a:gd name="connsiteX23" fmla="*/ 153162 w 624840"/>
                <a:gd name="connsiteY23" fmla="*/ 274320 h 586740"/>
                <a:gd name="connsiteX24" fmla="*/ 92202 w 624840"/>
                <a:gd name="connsiteY24" fmla="*/ 213360 h 586740"/>
                <a:gd name="connsiteX25" fmla="*/ 152400 w 624840"/>
                <a:gd name="connsiteY25" fmla="*/ 152400 h 586740"/>
                <a:gd name="connsiteX26" fmla="*/ 289560 w 624840"/>
                <a:gd name="connsiteY26" fmla="*/ 76200 h 586740"/>
                <a:gd name="connsiteX27" fmla="*/ 350520 w 624840"/>
                <a:gd name="connsiteY27" fmla="*/ 137160 h 586740"/>
                <a:gd name="connsiteX28" fmla="*/ 344424 w 624840"/>
                <a:gd name="connsiteY28" fmla="*/ 163830 h 586740"/>
                <a:gd name="connsiteX29" fmla="*/ 289560 w 624840"/>
                <a:gd name="connsiteY29" fmla="*/ 152400 h 586740"/>
                <a:gd name="connsiteX30" fmla="*/ 234696 w 624840"/>
                <a:gd name="connsiteY30" fmla="*/ 163830 h 586740"/>
                <a:gd name="connsiteX31" fmla="*/ 228600 w 624840"/>
                <a:gd name="connsiteY31" fmla="*/ 137160 h 586740"/>
                <a:gd name="connsiteX32" fmla="*/ 289560 w 624840"/>
                <a:gd name="connsiteY32" fmla="*/ 76200 h 586740"/>
                <a:gd name="connsiteX33" fmla="*/ 426720 w 624840"/>
                <a:gd name="connsiteY33" fmla="*/ 152400 h 586740"/>
                <a:gd name="connsiteX34" fmla="*/ 487680 w 624840"/>
                <a:gd name="connsiteY34" fmla="*/ 213360 h 586740"/>
                <a:gd name="connsiteX35" fmla="*/ 426720 w 624840"/>
                <a:gd name="connsiteY35" fmla="*/ 274320 h 586740"/>
                <a:gd name="connsiteX36" fmla="*/ 425958 w 624840"/>
                <a:gd name="connsiteY36" fmla="*/ 274320 h 586740"/>
                <a:gd name="connsiteX37" fmla="*/ 374904 w 624840"/>
                <a:gd name="connsiteY37" fmla="*/ 182118 h 586740"/>
                <a:gd name="connsiteX38" fmla="*/ 426720 w 624840"/>
                <a:gd name="connsiteY38" fmla="*/ 152400 h 586740"/>
                <a:gd name="connsiteX39" fmla="*/ 426720 w 624840"/>
                <a:gd name="connsiteY39" fmla="*/ 342900 h 586740"/>
                <a:gd name="connsiteX40" fmla="*/ 426720 w 624840"/>
                <a:gd name="connsiteY40" fmla="*/ 304800 h 586740"/>
                <a:gd name="connsiteX41" fmla="*/ 487680 w 624840"/>
                <a:gd name="connsiteY41" fmla="*/ 365760 h 586740"/>
                <a:gd name="connsiteX42" fmla="*/ 444246 w 624840"/>
                <a:gd name="connsiteY42" fmla="*/ 424434 h 586740"/>
                <a:gd name="connsiteX43" fmla="*/ 426720 w 624840"/>
                <a:gd name="connsiteY43" fmla="*/ 342900 h 586740"/>
                <a:gd name="connsiteX44" fmla="*/ 624840 w 624840"/>
                <a:gd name="connsiteY44" fmla="*/ 541020 h 586740"/>
                <a:gd name="connsiteX45" fmla="*/ 495300 w 624840"/>
                <a:gd name="connsiteY45" fmla="*/ 493014 h 586740"/>
                <a:gd name="connsiteX46" fmla="*/ 579120 w 624840"/>
                <a:gd name="connsiteY46" fmla="*/ 289560 h 586740"/>
                <a:gd name="connsiteX47" fmla="*/ 289560 w 624840"/>
                <a:gd name="connsiteY47" fmla="*/ 0 h 586740"/>
                <a:gd name="connsiteX48" fmla="*/ 0 w 624840"/>
                <a:gd name="connsiteY48" fmla="*/ 289560 h 586740"/>
                <a:gd name="connsiteX49" fmla="*/ 289560 w 624840"/>
                <a:gd name="connsiteY49" fmla="*/ 579120 h 586740"/>
                <a:gd name="connsiteX50" fmla="*/ 461010 w 624840"/>
                <a:gd name="connsiteY50" fmla="*/ 522732 h 586740"/>
                <a:gd name="connsiteX51" fmla="*/ 624840 w 624840"/>
                <a:gd name="connsiteY51" fmla="*/ 586740 h 586740"/>
                <a:gd name="connsiteX52" fmla="*/ 624840 w 624840"/>
                <a:gd name="connsiteY52" fmla="*/ 541020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24840" h="586740">
                  <a:moveTo>
                    <a:pt x="365760" y="365760"/>
                  </a:moveTo>
                  <a:cubicBezTo>
                    <a:pt x="365760" y="350520"/>
                    <a:pt x="371856" y="336042"/>
                    <a:pt x="381000" y="325374"/>
                  </a:cubicBezTo>
                  <a:lnTo>
                    <a:pt x="381000" y="342900"/>
                  </a:lnTo>
                  <a:cubicBezTo>
                    <a:pt x="381000" y="368046"/>
                    <a:pt x="384810" y="393192"/>
                    <a:pt x="392430" y="416052"/>
                  </a:cubicBezTo>
                  <a:cubicBezTo>
                    <a:pt x="376428" y="404622"/>
                    <a:pt x="365760" y="386334"/>
                    <a:pt x="365760" y="365760"/>
                  </a:cubicBezTo>
                  <a:close/>
                  <a:moveTo>
                    <a:pt x="289560" y="350520"/>
                  </a:moveTo>
                  <a:cubicBezTo>
                    <a:pt x="256032" y="350520"/>
                    <a:pt x="228600" y="323088"/>
                    <a:pt x="228600" y="289560"/>
                  </a:cubicBezTo>
                  <a:cubicBezTo>
                    <a:pt x="228600" y="256032"/>
                    <a:pt x="256032" y="228600"/>
                    <a:pt x="289560" y="228600"/>
                  </a:cubicBezTo>
                  <a:cubicBezTo>
                    <a:pt x="323088" y="228600"/>
                    <a:pt x="350520" y="256032"/>
                    <a:pt x="350520" y="289560"/>
                  </a:cubicBezTo>
                  <a:cubicBezTo>
                    <a:pt x="350520" y="323088"/>
                    <a:pt x="323088" y="350520"/>
                    <a:pt x="289560" y="350520"/>
                  </a:cubicBezTo>
                  <a:close/>
                  <a:moveTo>
                    <a:pt x="289560" y="502920"/>
                  </a:moveTo>
                  <a:cubicBezTo>
                    <a:pt x="256032" y="502920"/>
                    <a:pt x="228600" y="475488"/>
                    <a:pt x="228600" y="441960"/>
                  </a:cubicBezTo>
                  <a:cubicBezTo>
                    <a:pt x="228600" y="408432"/>
                    <a:pt x="256032" y="381000"/>
                    <a:pt x="289560" y="381000"/>
                  </a:cubicBezTo>
                  <a:cubicBezTo>
                    <a:pt x="323088" y="381000"/>
                    <a:pt x="350520" y="408432"/>
                    <a:pt x="350520" y="441960"/>
                  </a:cubicBezTo>
                  <a:cubicBezTo>
                    <a:pt x="350520" y="475488"/>
                    <a:pt x="323088" y="502920"/>
                    <a:pt x="289560" y="502920"/>
                  </a:cubicBezTo>
                  <a:close/>
                  <a:moveTo>
                    <a:pt x="152400" y="426720"/>
                  </a:moveTo>
                  <a:cubicBezTo>
                    <a:pt x="118872" y="426720"/>
                    <a:pt x="91440" y="399288"/>
                    <a:pt x="91440" y="365760"/>
                  </a:cubicBezTo>
                  <a:cubicBezTo>
                    <a:pt x="91440" y="332232"/>
                    <a:pt x="118872" y="304800"/>
                    <a:pt x="152400" y="304800"/>
                  </a:cubicBezTo>
                  <a:cubicBezTo>
                    <a:pt x="185928" y="304800"/>
                    <a:pt x="213360" y="332232"/>
                    <a:pt x="213360" y="365760"/>
                  </a:cubicBezTo>
                  <a:cubicBezTo>
                    <a:pt x="213360" y="399288"/>
                    <a:pt x="185928" y="426720"/>
                    <a:pt x="152400" y="426720"/>
                  </a:cubicBezTo>
                  <a:close/>
                  <a:moveTo>
                    <a:pt x="152400" y="152400"/>
                  </a:moveTo>
                  <a:cubicBezTo>
                    <a:pt x="174498" y="152400"/>
                    <a:pt x="194310" y="164592"/>
                    <a:pt x="204978" y="182118"/>
                  </a:cubicBezTo>
                  <a:cubicBezTo>
                    <a:pt x="176784" y="204216"/>
                    <a:pt x="157734" y="236982"/>
                    <a:pt x="153924" y="274320"/>
                  </a:cubicBezTo>
                  <a:lnTo>
                    <a:pt x="153162" y="274320"/>
                  </a:lnTo>
                  <a:cubicBezTo>
                    <a:pt x="119634" y="274320"/>
                    <a:pt x="92202" y="246888"/>
                    <a:pt x="92202" y="213360"/>
                  </a:cubicBezTo>
                  <a:cubicBezTo>
                    <a:pt x="92202" y="179832"/>
                    <a:pt x="118872" y="152400"/>
                    <a:pt x="152400" y="152400"/>
                  </a:cubicBezTo>
                  <a:close/>
                  <a:moveTo>
                    <a:pt x="289560" y="76200"/>
                  </a:moveTo>
                  <a:cubicBezTo>
                    <a:pt x="323088" y="76200"/>
                    <a:pt x="350520" y="103632"/>
                    <a:pt x="350520" y="137160"/>
                  </a:cubicBezTo>
                  <a:cubicBezTo>
                    <a:pt x="350520" y="147066"/>
                    <a:pt x="348234" y="155448"/>
                    <a:pt x="344424" y="163830"/>
                  </a:cubicBezTo>
                  <a:cubicBezTo>
                    <a:pt x="327660" y="156210"/>
                    <a:pt x="309372" y="152400"/>
                    <a:pt x="289560" y="152400"/>
                  </a:cubicBezTo>
                  <a:cubicBezTo>
                    <a:pt x="269748" y="152400"/>
                    <a:pt x="251460" y="156210"/>
                    <a:pt x="234696" y="163830"/>
                  </a:cubicBezTo>
                  <a:cubicBezTo>
                    <a:pt x="230886" y="155448"/>
                    <a:pt x="228600" y="147066"/>
                    <a:pt x="228600" y="137160"/>
                  </a:cubicBezTo>
                  <a:cubicBezTo>
                    <a:pt x="228600" y="103632"/>
                    <a:pt x="256032" y="76200"/>
                    <a:pt x="289560" y="76200"/>
                  </a:cubicBezTo>
                  <a:close/>
                  <a:moveTo>
                    <a:pt x="426720" y="152400"/>
                  </a:moveTo>
                  <a:cubicBezTo>
                    <a:pt x="460248" y="152400"/>
                    <a:pt x="487680" y="179832"/>
                    <a:pt x="487680" y="213360"/>
                  </a:cubicBezTo>
                  <a:cubicBezTo>
                    <a:pt x="487680" y="246888"/>
                    <a:pt x="460248" y="274320"/>
                    <a:pt x="426720" y="274320"/>
                  </a:cubicBezTo>
                  <a:lnTo>
                    <a:pt x="425958" y="274320"/>
                  </a:lnTo>
                  <a:cubicBezTo>
                    <a:pt x="422148" y="236982"/>
                    <a:pt x="402336" y="204216"/>
                    <a:pt x="374904" y="182118"/>
                  </a:cubicBezTo>
                  <a:cubicBezTo>
                    <a:pt x="384810" y="164592"/>
                    <a:pt x="404622" y="152400"/>
                    <a:pt x="426720" y="152400"/>
                  </a:cubicBezTo>
                  <a:close/>
                  <a:moveTo>
                    <a:pt x="426720" y="342900"/>
                  </a:moveTo>
                  <a:lnTo>
                    <a:pt x="426720" y="304800"/>
                  </a:lnTo>
                  <a:cubicBezTo>
                    <a:pt x="460248" y="304800"/>
                    <a:pt x="487680" y="332232"/>
                    <a:pt x="487680" y="365760"/>
                  </a:cubicBezTo>
                  <a:cubicBezTo>
                    <a:pt x="487680" y="393192"/>
                    <a:pt x="469392" y="416814"/>
                    <a:pt x="444246" y="424434"/>
                  </a:cubicBezTo>
                  <a:cubicBezTo>
                    <a:pt x="432816" y="399288"/>
                    <a:pt x="426720" y="371856"/>
                    <a:pt x="426720" y="342900"/>
                  </a:cubicBezTo>
                  <a:close/>
                  <a:moveTo>
                    <a:pt x="624840" y="541020"/>
                  </a:moveTo>
                  <a:cubicBezTo>
                    <a:pt x="575310" y="541020"/>
                    <a:pt x="530352" y="522732"/>
                    <a:pt x="495300" y="493014"/>
                  </a:cubicBezTo>
                  <a:cubicBezTo>
                    <a:pt x="547116" y="440436"/>
                    <a:pt x="579120" y="368808"/>
                    <a:pt x="579120" y="289560"/>
                  </a:cubicBezTo>
                  <a:cubicBezTo>
                    <a:pt x="579120" y="129540"/>
                    <a:pt x="449580" y="0"/>
                    <a:pt x="289560" y="0"/>
                  </a:cubicBezTo>
                  <a:cubicBezTo>
                    <a:pt x="129540" y="0"/>
                    <a:pt x="0" y="129540"/>
                    <a:pt x="0" y="289560"/>
                  </a:cubicBezTo>
                  <a:cubicBezTo>
                    <a:pt x="0" y="449580"/>
                    <a:pt x="129540" y="579120"/>
                    <a:pt x="289560" y="579120"/>
                  </a:cubicBezTo>
                  <a:cubicBezTo>
                    <a:pt x="353568" y="579120"/>
                    <a:pt x="413004" y="558546"/>
                    <a:pt x="461010" y="522732"/>
                  </a:cubicBezTo>
                  <a:cubicBezTo>
                    <a:pt x="504444" y="562356"/>
                    <a:pt x="561594" y="586740"/>
                    <a:pt x="624840" y="586740"/>
                  </a:cubicBezTo>
                  <a:lnTo>
                    <a:pt x="624840" y="541020"/>
                  </a:lnTo>
                  <a:close/>
                </a:path>
              </a:pathLst>
            </a:custGeom>
            <a:solidFill>
              <a:schemeClr val="bg1"/>
            </a:solidFill>
            <a:ln w="7541" cap="flat">
              <a:noFill/>
              <a:prstDash val="solid"/>
              <a:miter/>
            </a:ln>
          </p:spPr>
          <p:txBody>
            <a:bodyPr rtlCol="0" anchor="ctr"/>
            <a:lstStyle/>
            <a:p>
              <a:endParaRPr lang="en-US"/>
            </a:p>
          </p:txBody>
        </p:sp>
      </p:grpSp>
      <p:pic>
        <p:nvPicPr>
          <p:cNvPr id="4" name="Picture 3" descr="A black sign with white text&#10;&#10;Description automatically generated">
            <a:extLst>
              <a:ext uri="{FF2B5EF4-FFF2-40B4-BE49-F238E27FC236}">
                <a16:creationId xmlns:a16="http://schemas.microsoft.com/office/drawing/2014/main" id="{33473CC4-1D36-4A77-998E-ADC5272BC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812484"/>
            <a:ext cx="3794762" cy="2816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34B1DB34-4133-4824-96F6-AB3C0FA6BEF4}"/>
              </a:ext>
            </a:extLst>
          </p:cNvPr>
          <p:cNvSpPr>
            <a:spLocks noGrp="1" noChangeArrowheads="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Read Meeting 1 handouts – bring questions to Meeting 2</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Talk about partnerships</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Complete your Family Profile. Call with any questions</a:t>
            </a:r>
          </a:p>
        </p:txBody>
      </p:sp>
      <p:sp>
        <p:nvSpPr>
          <p:cNvPr id="4" name="Text Placeholder 3">
            <a:extLst>
              <a:ext uri="{FF2B5EF4-FFF2-40B4-BE49-F238E27FC236}">
                <a16:creationId xmlns:a16="http://schemas.microsoft.com/office/drawing/2014/main" id="{DE034AF5-1FB7-425E-8F0F-E577C8361D6C}"/>
              </a:ext>
            </a:extLst>
          </p:cNvPr>
          <p:cNvSpPr>
            <a:spLocks noGrp="1"/>
          </p:cNvSpPr>
          <p:nvPr>
            <p:ph type="body" idx="13"/>
          </p:nvPr>
        </p:nvSpPr>
        <p:spPr/>
        <p:txBody>
          <a:bodyPr/>
          <a:lstStyle/>
          <a:p>
            <a:r>
              <a:rPr lang="en-US" altLang="en-US" dirty="0"/>
              <a:t>Roadwork</a:t>
            </a:r>
            <a:endParaRPr lang="en-US" dirty="0"/>
          </a:p>
        </p:txBody>
      </p:sp>
      <p:grpSp>
        <p:nvGrpSpPr>
          <p:cNvPr id="12" name="Group 11">
            <a:extLst>
              <a:ext uri="{FF2B5EF4-FFF2-40B4-BE49-F238E27FC236}">
                <a16:creationId xmlns:a16="http://schemas.microsoft.com/office/drawing/2014/main" id="{1BB325D3-F7EA-42D3-96D5-83D2D258D137}"/>
              </a:ext>
            </a:extLst>
          </p:cNvPr>
          <p:cNvGrpSpPr>
            <a:grpSpLocks noChangeAspect="1"/>
          </p:cNvGrpSpPr>
          <p:nvPr/>
        </p:nvGrpSpPr>
        <p:grpSpPr>
          <a:xfrm>
            <a:off x="8077200" y="505779"/>
            <a:ext cx="822960" cy="822960"/>
            <a:chOff x="2720003" y="120095"/>
            <a:chExt cx="914400" cy="914400"/>
          </a:xfrm>
        </p:grpSpPr>
        <p:sp>
          <p:nvSpPr>
            <p:cNvPr id="13" name="Oval 12">
              <a:extLst>
                <a:ext uri="{FF2B5EF4-FFF2-40B4-BE49-F238E27FC236}">
                  <a16:creationId xmlns:a16="http://schemas.microsoft.com/office/drawing/2014/main" id="{9E63DFE2-B0B0-4E2A-9237-385108854CDE}"/>
                </a:ext>
              </a:extLst>
            </p:cNvPr>
            <p:cNvSpPr/>
            <p:nvPr/>
          </p:nvSpPr>
          <p:spPr>
            <a:xfrm>
              <a:off x="2720003" y="120095"/>
              <a:ext cx="914400" cy="914400"/>
            </a:xfrm>
            <a:prstGeom prst="ellipse">
              <a:avLst/>
            </a:prstGeom>
            <a:solidFill>
              <a:srgbClr val="80479A"/>
            </a:solidFill>
            <a:ln>
              <a:solidFill>
                <a:srgbClr val="804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aphic 20" descr="Backpack">
              <a:extLst>
                <a:ext uri="{FF2B5EF4-FFF2-40B4-BE49-F238E27FC236}">
                  <a16:creationId xmlns:a16="http://schemas.microsoft.com/office/drawing/2014/main" id="{1584413B-D05C-475F-8695-17C7A6E05891}"/>
                </a:ext>
              </a:extLst>
            </p:cNvPr>
            <p:cNvGrpSpPr/>
            <p:nvPr/>
          </p:nvGrpSpPr>
          <p:grpSpPr>
            <a:xfrm>
              <a:off x="2811443" y="211535"/>
              <a:ext cx="731520" cy="731520"/>
              <a:chOff x="7603962" y="0"/>
              <a:chExt cx="914400" cy="914400"/>
            </a:xfrm>
          </p:grpSpPr>
          <p:sp>
            <p:nvSpPr>
              <p:cNvPr id="15" name="Freeform: Shape 14">
                <a:extLst>
                  <a:ext uri="{FF2B5EF4-FFF2-40B4-BE49-F238E27FC236}">
                    <a16:creationId xmlns:a16="http://schemas.microsoft.com/office/drawing/2014/main" id="{9227F13C-E4C8-48F1-AA58-C912BB45E6BE}"/>
                  </a:ext>
                </a:extLst>
              </p:cNvPr>
              <p:cNvSpPr/>
              <p:nvPr/>
            </p:nvSpPr>
            <p:spPr>
              <a:xfrm>
                <a:off x="7870662" y="38100"/>
                <a:ext cx="381000" cy="342900"/>
              </a:xfrm>
              <a:custGeom>
                <a:avLst/>
                <a:gdLst>
                  <a:gd name="connsiteX0" fmla="*/ 190500 w 381000"/>
                  <a:gd name="connsiteY0" fmla="*/ 57150 h 342900"/>
                  <a:gd name="connsiteX1" fmla="*/ 276225 w 381000"/>
                  <a:gd name="connsiteY1" fmla="*/ 142875 h 342900"/>
                  <a:gd name="connsiteX2" fmla="*/ 104775 w 381000"/>
                  <a:gd name="connsiteY2" fmla="*/ 142875 h 342900"/>
                  <a:gd name="connsiteX3" fmla="*/ 190500 w 381000"/>
                  <a:gd name="connsiteY3" fmla="*/ 57150 h 342900"/>
                  <a:gd name="connsiteX4" fmla="*/ 0 w 381000"/>
                  <a:gd name="connsiteY4" fmla="*/ 323850 h 342900"/>
                  <a:gd name="connsiteX5" fmla="*/ 19050 w 381000"/>
                  <a:gd name="connsiteY5" fmla="*/ 342900 h 342900"/>
                  <a:gd name="connsiteX6" fmla="*/ 152400 w 381000"/>
                  <a:gd name="connsiteY6" fmla="*/ 342900 h 342900"/>
                  <a:gd name="connsiteX7" fmla="*/ 152400 w 381000"/>
                  <a:gd name="connsiteY7" fmla="*/ 323850 h 342900"/>
                  <a:gd name="connsiteX8" fmla="*/ 171450 w 381000"/>
                  <a:gd name="connsiteY8" fmla="*/ 304800 h 342900"/>
                  <a:gd name="connsiteX9" fmla="*/ 209550 w 381000"/>
                  <a:gd name="connsiteY9" fmla="*/ 304800 h 342900"/>
                  <a:gd name="connsiteX10" fmla="*/ 228600 w 381000"/>
                  <a:gd name="connsiteY10" fmla="*/ 323850 h 342900"/>
                  <a:gd name="connsiteX11" fmla="*/ 228600 w 381000"/>
                  <a:gd name="connsiteY11" fmla="*/ 342900 h 342900"/>
                  <a:gd name="connsiteX12" fmla="*/ 361950 w 381000"/>
                  <a:gd name="connsiteY12" fmla="*/ 342900 h 342900"/>
                  <a:gd name="connsiteX13" fmla="*/ 381000 w 381000"/>
                  <a:gd name="connsiteY13" fmla="*/ 323850 h 342900"/>
                  <a:gd name="connsiteX14" fmla="*/ 381000 w 381000"/>
                  <a:gd name="connsiteY14" fmla="*/ 142875 h 342900"/>
                  <a:gd name="connsiteX15" fmla="*/ 333375 w 381000"/>
                  <a:gd name="connsiteY15" fmla="*/ 142875 h 342900"/>
                  <a:gd name="connsiteX16" fmla="*/ 190500 w 381000"/>
                  <a:gd name="connsiteY16" fmla="*/ 0 h 342900"/>
                  <a:gd name="connsiteX17" fmla="*/ 47625 w 381000"/>
                  <a:gd name="connsiteY17" fmla="*/ 142875 h 342900"/>
                  <a:gd name="connsiteX18" fmla="*/ 0 w 381000"/>
                  <a:gd name="connsiteY18" fmla="*/ 142875 h 342900"/>
                  <a:gd name="connsiteX19" fmla="*/ 0 w 381000"/>
                  <a:gd name="connsiteY19"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000" h="342900">
                    <a:moveTo>
                      <a:pt x="190500" y="57150"/>
                    </a:moveTo>
                    <a:cubicBezTo>
                      <a:pt x="238125" y="57150"/>
                      <a:pt x="276225" y="95250"/>
                      <a:pt x="276225" y="142875"/>
                    </a:cubicBezTo>
                    <a:lnTo>
                      <a:pt x="104775" y="142875"/>
                    </a:lnTo>
                    <a:cubicBezTo>
                      <a:pt x="104775" y="95250"/>
                      <a:pt x="142875" y="57150"/>
                      <a:pt x="190500" y="57150"/>
                    </a:cubicBezTo>
                    <a:close/>
                    <a:moveTo>
                      <a:pt x="0" y="323850"/>
                    </a:moveTo>
                    <a:cubicBezTo>
                      <a:pt x="0" y="334328"/>
                      <a:pt x="8572" y="342900"/>
                      <a:pt x="19050" y="342900"/>
                    </a:cubicBezTo>
                    <a:lnTo>
                      <a:pt x="152400" y="342900"/>
                    </a:lnTo>
                    <a:lnTo>
                      <a:pt x="152400" y="323850"/>
                    </a:lnTo>
                    <a:cubicBezTo>
                      <a:pt x="152400" y="313373"/>
                      <a:pt x="160973" y="304800"/>
                      <a:pt x="171450" y="304800"/>
                    </a:cubicBezTo>
                    <a:lnTo>
                      <a:pt x="209550" y="304800"/>
                    </a:lnTo>
                    <a:cubicBezTo>
                      <a:pt x="220027" y="304800"/>
                      <a:pt x="228600" y="313373"/>
                      <a:pt x="228600" y="323850"/>
                    </a:cubicBezTo>
                    <a:lnTo>
                      <a:pt x="228600" y="342900"/>
                    </a:lnTo>
                    <a:lnTo>
                      <a:pt x="361950" y="342900"/>
                    </a:lnTo>
                    <a:cubicBezTo>
                      <a:pt x="372428" y="342900"/>
                      <a:pt x="381000" y="334328"/>
                      <a:pt x="381000" y="323850"/>
                    </a:cubicBezTo>
                    <a:lnTo>
                      <a:pt x="381000" y="142875"/>
                    </a:lnTo>
                    <a:lnTo>
                      <a:pt x="333375" y="142875"/>
                    </a:lnTo>
                    <a:cubicBezTo>
                      <a:pt x="333375" y="63818"/>
                      <a:pt x="269558" y="0"/>
                      <a:pt x="190500" y="0"/>
                    </a:cubicBezTo>
                    <a:cubicBezTo>
                      <a:pt x="111443" y="0"/>
                      <a:pt x="47625" y="63818"/>
                      <a:pt x="47625" y="142875"/>
                    </a:cubicBezTo>
                    <a:lnTo>
                      <a:pt x="0" y="142875"/>
                    </a:lnTo>
                    <a:lnTo>
                      <a:pt x="0" y="323850"/>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52C8A5A-BE67-4EFA-B2E4-E370600AAE79}"/>
                  </a:ext>
                </a:extLst>
              </p:cNvPr>
              <p:cNvSpPr/>
              <p:nvPr/>
            </p:nvSpPr>
            <p:spPr>
              <a:xfrm>
                <a:off x="7908762" y="657225"/>
                <a:ext cx="304800" cy="142875"/>
              </a:xfrm>
              <a:custGeom>
                <a:avLst/>
                <a:gdLst>
                  <a:gd name="connsiteX0" fmla="*/ 292418 w 304800"/>
                  <a:gd name="connsiteY0" fmla="*/ 0 h 142875"/>
                  <a:gd name="connsiteX1" fmla="*/ 12382 w 304800"/>
                  <a:gd name="connsiteY1" fmla="*/ 0 h 142875"/>
                  <a:gd name="connsiteX2" fmla="*/ 0 w 304800"/>
                  <a:gd name="connsiteY2" fmla="*/ 12383 h 142875"/>
                  <a:gd name="connsiteX3" fmla="*/ 0 w 304800"/>
                  <a:gd name="connsiteY3" fmla="*/ 142875 h 142875"/>
                  <a:gd name="connsiteX4" fmla="*/ 304800 w 304800"/>
                  <a:gd name="connsiteY4" fmla="*/ 142875 h 142875"/>
                  <a:gd name="connsiteX5" fmla="*/ 304800 w 304800"/>
                  <a:gd name="connsiteY5" fmla="*/ 12383 h 142875"/>
                  <a:gd name="connsiteX6" fmla="*/ 292418 w 304800"/>
                  <a:gd name="connsiteY6" fmla="*/ 0 h 142875"/>
                  <a:gd name="connsiteX7" fmla="*/ 292418 w 3048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142875">
                    <a:moveTo>
                      <a:pt x="292418" y="0"/>
                    </a:moveTo>
                    <a:lnTo>
                      <a:pt x="12382" y="0"/>
                    </a:lnTo>
                    <a:cubicBezTo>
                      <a:pt x="5715" y="0"/>
                      <a:pt x="0" y="5715"/>
                      <a:pt x="0" y="12383"/>
                    </a:cubicBezTo>
                    <a:lnTo>
                      <a:pt x="0" y="142875"/>
                    </a:lnTo>
                    <a:lnTo>
                      <a:pt x="304800" y="142875"/>
                    </a:lnTo>
                    <a:lnTo>
                      <a:pt x="304800" y="12383"/>
                    </a:lnTo>
                    <a:cubicBezTo>
                      <a:pt x="304800" y="5715"/>
                      <a:pt x="299085" y="0"/>
                      <a:pt x="292418" y="0"/>
                    </a:cubicBezTo>
                    <a:lnTo>
                      <a:pt x="292418"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1D0E35D-EF5F-43BA-9DB6-52B529DE54A0}"/>
                  </a:ext>
                </a:extLst>
              </p:cNvPr>
              <p:cNvSpPr/>
              <p:nvPr/>
            </p:nvSpPr>
            <p:spPr>
              <a:xfrm>
                <a:off x="7737312" y="191453"/>
                <a:ext cx="647700" cy="600075"/>
              </a:xfrm>
              <a:custGeom>
                <a:avLst/>
                <a:gdLst>
                  <a:gd name="connsiteX0" fmla="*/ 609600 w 647700"/>
                  <a:gd name="connsiteY0" fmla="*/ 294323 h 600075"/>
                  <a:gd name="connsiteX1" fmla="*/ 590550 w 647700"/>
                  <a:gd name="connsiteY1" fmla="*/ 294323 h 600075"/>
                  <a:gd name="connsiteX2" fmla="*/ 590550 w 647700"/>
                  <a:gd name="connsiteY2" fmla="*/ 65723 h 600075"/>
                  <a:gd name="connsiteX3" fmla="*/ 552450 w 647700"/>
                  <a:gd name="connsiteY3" fmla="*/ 0 h 600075"/>
                  <a:gd name="connsiteX4" fmla="*/ 552450 w 647700"/>
                  <a:gd name="connsiteY4" fmla="*/ 170498 h 600075"/>
                  <a:gd name="connsiteX5" fmla="*/ 495300 w 647700"/>
                  <a:gd name="connsiteY5" fmla="*/ 227648 h 600075"/>
                  <a:gd name="connsiteX6" fmla="*/ 361950 w 647700"/>
                  <a:gd name="connsiteY6" fmla="*/ 227648 h 600075"/>
                  <a:gd name="connsiteX7" fmla="*/ 361950 w 647700"/>
                  <a:gd name="connsiteY7" fmla="*/ 246698 h 600075"/>
                  <a:gd name="connsiteX8" fmla="*/ 342900 w 647700"/>
                  <a:gd name="connsiteY8" fmla="*/ 265748 h 600075"/>
                  <a:gd name="connsiteX9" fmla="*/ 304800 w 647700"/>
                  <a:gd name="connsiteY9" fmla="*/ 265748 h 600075"/>
                  <a:gd name="connsiteX10" fmla="*/ 285750 w 647700"/>
                  <a:gd name="connsiteY10" fmla="*/ 246698 h 600075"/>
                  <a:gd name="connsiteX11" fmla="*/ 285750 w 647700"/>
                  <a:gd name="connsiteY11" fmla="*/ 227648 h 600075"/>
                  <a:gd name="connsiteX12" fmla="*/ 152400 w 647700"/>
                  <a:gd name="connsiteY12" fmla="*/ 227648 h 600075"/>
                  <a:gd name="connsiteX13" fmla="*/ 95250 w 647700"/>
                  <a:gd name="connsiteY13" fmla="*/ 170498 h 600075"/>
                  <a:gd name="connsiteX14" fmla="*/ 95250 w 647700"/>
                  <a:gd name="connsiteY14" fmla="*/ 0 h 600075"/>
                  <a:gd name="connsiteX15" fmla="*/ 57150 w 647700"/>
                  <a:gd name="connsiteY15" fmla="*/ 65723 h 600075"/>
                  <a:gd name="connsiteX16" fmla="*/ 57150 w 647700"/>
                  <a:gd name="connsiteY16" fmla="*/ 294323 h 600075"/>
                  <a:gd name="connsiteX17" fmla="*/ 38100 w 647700"/>
                  <a:gd name="connsiteY17" fmla="*/ 294323 h 600075"/>
                  <a:gd name="connsiteX18" fmla="*/ 0 w 647700"/>
                  <a:gd name="connsiteY18" fmla="*/ 332423 h 600075"/>
                  <a:gd name="connsiteX19" fmla="*/ 0 w 647700"/>
                  <a:gd name="connsiteY19" fmla="*/ 484823 h 600075"/>
                  <a:gd name="connsiteX20" fmla="*/ 38100 w 647700"/>
                  <a:gd name="connsiteY20" fmla="*/ 522923 h 600075"/>
                  <a:gd name="connsiteX21" fmla="*/ 57150 w 647700"/>
                  <a:gd name="connsiteY21" fmla="*/ 522923 h 600075"/>
                  <a:gd name="connsiteX22" fmla="*/ 57150 w 647700"/>
                  <a:gd name="connsiteY22" fmla="*/ 570548 h 600075"/>
                  <a:gd name="connsiteX23" fmla="*/ 95250 w 647700"/>
                  <a:gd name="connsiteY23" fmla="*/ 608648 h 600075"/>
                  <a:gd name="connsiteX24" fmla="*/ 133350 w 647700"/>
                  <a:gd name="connsiteY24" fmla="*/ 608648 h 600075"/>
                  <a:gd name="connsiteX25" fmla="*/ 133350 w 647700"/>
                  <a:gd name="connsiteY25" fmla="*/ 478155 h 600075"/>
                  <a:gd name="connsiteX26" fmla="*/ 183833 w 647700"/>
                  <a:gd name="connsiteY26" fmla="*/ 427673 h 600075"/>
                  <a:gd name="connsiteX27" fmla="*/ 464820 w 647700"/>
                  <a:gd name="connsiteY27" fmla="*/ 427673 h 600075"/>
                  <a:gd name="connsiteX28" fmla="*/ 515303 w 647700"/>
                  <a:gd name="connsiteY28" fmla="*/ 478155 h 600075"/>
                  <a:gd name="connsiteX29" fmla="*/ 515303 w 647700"/>
                  <a:gd name="connsiteY29" fmla="*/ 608648 h 600075"/>
                  <a:gd name="connsiteX30" fmla="*/ 553403 w 647700"/>
                  <a:gd name="connsiteY30" fmla="*/ 608648 h 600075"/>
                  <a:gd name="connsiteX31" fmla="*/ 591503 w 647700"/>
                  <a:gd name="connsiteY31" fmla="*/ 570548 h 600075"/>
                  <a:gd name="connsiteX32" fmla="*/ 591503 w 647700"/>
                  <a:gd name="connsiteY32" fmla="*/ 522923 h 600075"/>
                  <a:gd name="connsiteX33" fmla="*/ 610553 w 647700"/>
                  <a:gd name="connsiteY33" fmla="*/ 522923 h 600075"/>
                  <a:gd name="connsiteX34" fmla="*/ 648653 w 647700"/>
                  <a:gd name="connsiteY34" fmla="*/ 484823 h 600075"/>
                  <a:gd name="connsiteX35" fmla="*/ 648653 w 647700"/>
                  <a:gd name="connsiteY35" fmla="*/ 332423 h 600075"/>
                  <a:gd name="connsiteX36" fmla="*/ 609600 w 647700"/>
                  <a:gd name="connsiteY36" fmla="*/ 294323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7700" h="600075">
                    <a:moveTo>
                      <a:pt x="609600" y="294323"/>
                    </a:moveTo>
                    <a:lnTo>
                      <a:pt x="590550" y="294323"/>
                    </a:lnTo>
                    <a:lnTo>
                      <a:pt x="590550" y="65723"/>
                    </a:lnTo>
                    <a:cubicBezTo>
                      <a:pt x="590550" y="38100"/>
                      <a:pt x="576263" y="13335"/>
                      <a:pt x="552450" y="0"/>
                    </a:cubicBezTo>
                    <a:lnTo>
                      <a:pt x="552450" y="170498"/>
                    </a:lnTo>
                    <a:cubicBezTo>
                      <a:pt x="552450" y="201930"/>
                      <a:pt x="526733" y="227648"/>
                      <a:pt x="495300" y="227648"/>
                    </a:cubicBezTo>
                    <a:lnTo>
                      <a:pt x="361950" y="227648"/>
                    </a:lnTo>
                    <a:lnTo>
                      <a:pt x="361950" y="246698"/>
                    </a:lnTo>
                    <a:cubicBezTo>
                      <a:pt x="361950" y="257175"/>
                      <a:pt x="353378" y="265748"/>
                      <a:pt x="342900" y="265748"/>
                    </a:cubicBezTo>
                    <a:lnTo>
                      <a:pt x="304800" y="265748"/>
                    </a:lnTo>
                    <a:cubicBezTo>
                      <a:pt x="294323" y="265748"/>
                      <a:pt x="285750" y="257175"/>
                      <a:pt x="285750" y="246698"/>
                    </a:cubicBezTo>
                    <a:lnTo>
                      <a:pt x="285750" y="227648"/>
                    </a:lnTo>
                    <a:lnTo>
                      <a:pt x="152400" y="227648"/>
                    </a:lnTo>
                    <a:cubicBezTo>
                      <a:pt x="120968" y="227648"/>
                      <a:pt x="95250" y="201930"/>
                      <a:pt x="95250" y="170498"/>
                    </a:cubicBezTo>
                    <a:lnTo>
                      <a:pt x="95250" y="0"/>
                    </a:lnTo>
                    <a:cubicBezTo>
                      <a:pt x="71438" y="13335"/>
                      <a:pt x="57150" y="39053"/>
                      <a:pt x="57150" y="65723"/>
                    </a:cubicBezTo>
                    <a:lnTo>
                      <a:pt x="57150" y="294323"/>
                    </a:lnTo>
                    <a:lnTo>
                      <a:pt x="38100" y="294323"/>
                    </a:lnTo>
                    <a:cubicBezTo>
                      <a:pt x="17145" y="294323"/>
                      <a:pt x="0" y="311468"/>
                      <a:pt x="0" y="332423"/>
                    </a:cubicBezTo>
                    <a:lnTo>
                      <a:pt x="0" y="484823"/>
                    </a:lnTo>
                    <a:cubicBezTo>
                      <a:pt x="0" y="505777"/>
                      <a:pt x="17145" y="522923"/>
                      <a:pt x="38100" y="522923"/>
                    </a:cubicBezTo>
                    <a:lnTo>
                      <a:pt x="57150" y="522923"/>
                    </a:lnTo>
                    <a:lnTo>
                      <a:pt x="57150" y="570548"/>
                    </a:lnTo>
                    <a:cubicBezTo>
                      <a:pt x="57150" y="591502"/>
                      <a:pt x="74295" y="608648"/>
                      <a:pt x="95250" y="608648"/>
                    </a:cubicBezTo>
                    <a:lnTo>
                      <a:pt x="133350" y="608648"/>
                    </a:lnTo>
                    <a:lnTo>
                      <a:pt x="133350" y="478155"/>
                    </a:lnTo>
                    <a:cubicBezTo>
                      <a:pt x="133350" y="450533"/>
                      <a:pt x="156210" y="427673"/>
                      <a:pt x="183833" y="427673"/>
                    </a:cubicBezTo>
                    <a:lnTo>
                      <a:pt x="464820" y="427673"/>
                    </a:lnTo>
                    <a:cubicBezTo>
                      <a:pt x="492442" y="427673"/>
                      <a:pt x="515303" y="450533"/>
                      <a:pt x="515303" y="478155"/>
                    </a:cubicBezTo>
                    <a:lnTo>
                      <a:pt x="515303" y="608648"/>
                    </a:lnTo>
                    <a:lnTo>
                      <a:pt x="553403" y="608648"/>
                    </a:lnTo>
                    <a:cubicBezTo>
                      <a:pt x="574358" y="608648"/>
                      <a:pt x="591503" y="591502"/>
                      <a:pt x="591503" y="570548"/>
                    </a:cubicBezTo>
                    <a:lnTo>
                      <a:pt x="591503" y="522923"/>
                    </a:lnTo>
                    <a:lnTo>
                      <a:pt x="610553" y="522923"/>
                    </a:lnTo>
                    <a:cubicBezTo>
                      <a:pt x="631508" y="522923"/>
                      <a:pt x="648653" y="505777"/>
                      <a:pt x="648653" y="484823"/>
                    </a:cubicBezTo>
                    <a:lnTo>
                      <a:pt x="648653" y="332423"/>
                    </a:lnTo>
                    <a:cubicBezTo>
                      <a:pt x="647700" y="311468"/>
                      <a:pt x="630555" y="294323"/>
                      <a:pt x="609600" y="294323"/>
                    </a:cubicBezTo>
                    <a:close/>
                  </a:path>
                </a:pathLst>
              </a:custGeom>
              <a:solidFill>
                <a:schemeClr val="bg1"/>
              </a:solidFill>
              <a:ln w="9525" cap="flat">
                <a:noFill/>
                <a:prstDash val="solid"/>
                <a:miter/>
              </a:ln>
            </p:spPr>
            <p:txBody>
              <a:bodyPr rtlCol="0" anchor="ctr"/>
              <a:lstStyle/>
              <a:p>
                <a:endParaRPr lang="en-US"/>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457200" y="1665976"/>
            <a:ext cx="4572000" cy="2582174"/>
          </a:xfrm>
        </p:spPr>
        <p:txBody>
          <a:bodyPr>
            <a:normAutofit fontScale="90000"/>
          </a:bodyPr>
          <a:lstStyle/>
          <a:p>
            <a:r>
              <a:rPr lang="en-US" dirty="0"/>
              <a:t>Meeting 2</a:t>
            </a:r>
            <a:br>
              <a:rPr lang="en-US" dirty="0"/>
            </a:br>
            <a:r>
              <a:rPr lang="en-US" sz="3100" dirty="0"/>
              <a:t>Where the MAPP Leads: A Foster Care and Adoption Experience</a:t>
            </a:r>
          </a:p>
        </p:txBody>
      </p:sp>
      <p:pic>
        <p:nvPicPr>
          <p:cNvPr id="6" name="Picture 2">
            <a:extLst>
              <a:ext uri="{FF2B5EF4-FFF2-40B4-BE49-F238E27FC236}">
                <a16:creationId xmlns:a16="http://schemas.microsoft.com/office/drawing/2014/main" id="{61038E70-16EC-4738-A0AF-D084AF7F6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10200" y="1612384"/>
            <a:ext cx="3657600" cy="269887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34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Content Placeholder 5" descr="6">
            <a:extLst>
              <a:ext uri="{FF2B5EF4-FFF2-40B4-BE49-F238E27FC236}">
                <a16:creationId xmlns:a16="http://schemas.microsoft.com/office/drawing/2014/main" id="{C4C9B3F4-1594-4F30-BBED-3E08FB37A7D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285750"/>
            <a:ext cx="4640263" cy="4246563"/>
          </a:xfrm>
        </p:spPr>
      </p:pic>
      <p:pic>
        <p:nvPicPr>
          <p:cNvPr id="7" name="Content Placeholder 5">
            <a:extLst>
              <a:ext uri="{FF2B5EF4-FFF2-40B4-BE49-F238E27FC236}">
                <a16:creationId xmlns:a16="http://schemas.microsoft.com/office/drawing/2014/main" id="{4CA8A847-650E-4581-ADC5-607BB02D24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2153690" y="506730"/>
            <a:ext cx="4836619" cy="44272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1EC200-01AC-4BCE-8436-B784F46AA30A}"/>
              </a:ext>
            </a:extLst>
          </p:cNvPr>
          <p:cNvSpPr>
            <a:spLocks noGrp="1"/>
          </p:cNvSpPr>
          <p:nvPr>
            <p:ph type="body" idx="13"/>
          </p:nvPr>
        </p:nvSpPr>
        <p:spPr/>
        <p:txBody>
          <a:bodyPr/>
          <a:lstStyle/>
          <a:p>
            <a:r>
              <a:rPr lang="en-US" altLang="en-US" dirty="0"/>
              <a:t>Erikson's Stages of Development*</a:t>
            </a:r>
            <a:endParaRPr lang="en-US" dirty="0"/>
          </a:p>
        </p:txBody>
      </p:sp>
      <p:sp>
        <p:nvSpPr>
          <p:cNvPr id="50183" name="Text Box 4">
            <a:extLst>
              <a:ext uri="{FF2B5EF4-FFF2-40B4-BE49-F238E27FC236}">
                <a16:creationId xmlns:a16="http://schemas.microsoft.com/office/drawing/2014/main" id="{35ABFE28-00EE-4934-B838-545003161703}"/>
              </a:ext>
            </a:extLst>
          </p:cNvPr>
          <p:cNvSpPr txBox="1">
            <a:spLocks noChangeArrowheads="1"/>
          </p:cNvSpPr>
          <p:nvPr/>
        </p:nvSpPr>
        <p:spPr bwMode="auto">
          <a:xfrm>
            <a:off x="2711226" y="4807891"/>
            <a:ext cx="37657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dirty="0">
                <a:cs typeface="Arial" panose="020B0604020202020204" pitchFamily="34" charset="0"/>
              </a:rPr>
              <a:t>* Erickson, E.H. Childhood and Society, 2d ed. NY: WW Norton, 1963.</a:t>
            </a:r>
          </a:p>
        </p:txBody>
      </p:sp>
      <p:grpSp>
        <p:nvGrpSpPr>
          <p:cNvPr id="8" name="Group 7">
            <a:extLst>
              <a:ext uri="{FF2B5EF4-FFF2-40B4-BE49-F238E27FC236}">
                <a16:creationId xmlns:a16="http://schemas.microsoft.com/office/drawing/2014/main" id="{E3F62F3B-F66A-4382-A14B-C3845F1333C4}"/>
              </a:ext>
            </a:extLst>
          </p:cNvPr>
          <p:cNvGrpSpPr/>
          <p:nvPr/>
        </p:nvGrpSpPr>
        <p:grpSpPr>
          <a:xfrm>
            <a:off x="2209800" y="1047750"/>
            <a:ext cx="4648199" cy="3657600"/>
            <a:chOff x="152400" y="1047750"/>
            <a:chExt cx="4648199" cy="3657600"/>
          </a:xfrm>
        </p:grpSpPr>
        <p:sp>
          <p:nvSpPr>
            <p:cNvPr id="7" name="Rectangle 6">
              <a:extLst>
                <a:ext uri="{FF2B5EF4-FFF2-40B4-BE49-F238E27FC236}">
                  <a16:creationId xmlns:a16="http://schemas.microsoft.com/office/drawing/2014/main" id="{3D8967D5-94E8-4CA3-9A7B-3242977D7148}"/>
                </a:ext>
              </a:extLst>
            </p:cNvPr>
            <p:cNvSpPr/>
            <p:nvPr/>
          </p:nvSpPr>
          <p:spPr>
            <a:xfrm>
              <a:off x="152400" y="4110144"/>
              <a:ext cx="4648199" cy="595206"/>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Birth – Age 2</a:t>
              </a:r>
            </a:p>
            <a:p>
              <a:pPr algn="ctr"/>
              <a:r>
                <a:rPr lang="en-US" sz="1600" dirty="0">
                  <a:latin typeface="Arial" panose="020B0604020202020204" pitchFamily="34" charset="0"/>
                  <a:cs typeface="Arial" panose="020B0604020202020204" pitchFamily="34" charset="0"/>
                </a:rPr>
                <a:t>Trust vs Mistrust</a:t>
              </a:r>
            </a:p>
          </p:txBody>
        </p:sp>
        <p:sp>
          <p:nvSpPr>
            <p:cNvPr id="10" name="Rectangle 9">
              <a:extLst>
                <a:ext uri="{FF2B5EF4-FFF2-40B4-BE49-F238E27FC236}">
                  <a16:creationId xmlns:a16="http://schemas.microsoft.com/office/drawing/2014/main" id="{01E6C3E6-57A6-4508-B32B-9080C3104884}"/>
                </a:ext>
              </a:extLst>
            </p:cNvPr>
            <p:cNvSpPr/>
            <p:nvPr/>
          </p:nvSpPr>
          <p:spPr>
            <a:xfrm>
              <a:off x="381000" y="3500544"/>
              <a:ext cx="4191000" cy="595206"/>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Ages 2 – 3</a:t>
              </a:r>
            </a:p>
            <a:p>
              <a:pPr algn="ctr"/>
              <a:r>
                <a:rPr lang="en-US" sz="1600" dirty="0">
                  <a:latin typeface="Arial" panose="020B0604020202020204" pitchFamily="34" charset="0"/>
                  <a:cs typeface="Arial" panose="020B0604020202020204" pitchFamily="34" charset="0"/>
                </a:rPr>
                <a:t>Autonomy vs Shame</a:t>
              </a:r>
            </a:p>
          </p:txBody>
        </p:sp>
        <p:sp>
          <p:nvSpPr>
            <p:cNvPr id="11" name="Rectangle 10">
              <a:extLst>
                <a:ext uri="{FF2B5EF4-FFF2-40B4-BE49-F238E27FC236}">
                  <a16:creationId xmlns:a16="http://schemas.microsoft.com/office/drawing/2014/main" id="{8F6F674E-CF43-4FC9-B069-CED32BF3FE0A}"/>
                </a:ext>
              </a:extLst>
            </p:cNvPr>
            <p:cNvSpPr/>
            <p:nvPr/>
          </p:nvSpPr>
          <p:spPr>
            <a:xfrm>
              <a:off x="638175" y="2876550"/>
              <a:ext cx="3705225" cy="595206"/>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Ages 3 – 5</a:t>
              </a:r>
            </a:p>
            <a:p>
              <a:pPr algn="ctr"/>
              <a:r>
                <a:rPr lang="en-US" sz="1600" dirty="0">
                  <a:latin typeface="Arial" panose="020B0604020202020204" pitchFamily="34" charset="0"/>
                  <a:cs typeface="Arial" panose="020B0604020202020204" pitchFamily="34" charset="0"/>
                </a:rPr>
                <a:t>Initiative vs Guilt</a:t>
              </a:r>
            </a:p>
          </p:txBody>
        </p:sp>
        <p:sp>
          <p:nvSpPr>
            <p:cNvPr id="12" name="Rectangle 11">
              <a:extLst>
                <a:ext uri="{FF2B5EF4-FFF2-40B4-BE49-F238E27FC236}">
                  <a16:creationId xmlns:a16="http://schemas.microsoft.com/office/drawing/2014/main" id="{457A4F80-A646-444D-B582-1FC00E4D6E12}"/>
                </a:ext>
              </a:extLst>
            </p:cNvPr>
            <p:cNvSpPr/>
            <p:nvPr/>
          </p:nvSpPr>
          <p:spPr>
            <a:xfrm>
              <a:off x="838200" y="2266950"/>
              <a:ext cx="3276600" cy="595206"/>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Ages 6 – Puberty</a:t>
              </a:r>
            </a:p>
            <a:p>
              <a:pPr algn="ctr"/>
              <a:r>
                <a:rPr lang="en-US" sz="1600" dirty="0">
                  <a:latin typeface="Arial" panose="020B0604020202020204" pitchFamily="34" charset="0"/>
                  <a:cs typeface="Arial" panose="020B0604020202020204" pitchFamily="34" charset="0"/>
                </a:rPr>
                <a:t>Industry vs Inferiority</a:t>
              </a:r>
            </a:p>
          </p:txBody>
        </p:sp>
        <p:sp>
          <p:nvSpPr>
            <p:cNvPr id="13" name="Rectangle 12">
              <a:extLst>
                <a:ext uri="{FF2B5EF4-FFF2-40B4-BE49-F238E27FC236}">
                  <a16:creationId xmlns:a16="http://schemas.microsoft.com/office/drawing/2014/main" id="{E57353A2-A521-4889-8157-E941DF30ECAB}"/>
                </a:ext>
              </a:extLst>
            </p:cNvPr>
            <p:cNvSpPr/>
            <p:nvPr/>
          </p:nvSpPr>
          <p:spPr>
            <a:xfrm>
              <a:off x="1066800" y="1657350"/>
              <a:ext cx="2819400" cy="595206"/>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Adolescence</a:t>
              </a:r>
            </a:p>
            <a:p>
              <a:pPr algn="ctr"/>
              <a:r>
                <a:rPr lang="en-US" sz="1600" dirty="0">
                  <a:latin typeface="Arial" panose="020B0604020202020204" pitchFamily="34" charset="0"/>
                  <a:cs typeface="Arial" panose="020B0604020202020204" pitchFamily="34" charset="0"/>
                </a:rPr>
                <a:t>Identity vs Diffusion</a:t>
              </a:r>
            </a:p>
          </p:txBody>
        </p:sp>
        <p:sp>
          <p:nvSpPr>
            <p:cNvPr id="14" name="Rectangle 13">
              <a:extLst>
                <a:ext uri="{FF2B5EF4-FFF2-40B4-BE49-F238E27FC236}">
                  <a16:creationId xmlns:a16="http://schemas.microsoft.com/office/drawing/2014/main" id="{B8C20C96-839D-413D-9F25-F7C44C74F23E}"/>
                </a:ext>
              </a:extLst>
            </p:cNvPr>
            <p:cNvSpPr/>
            <p:nvPr/>
          </p:nvSpPr>
          <p:spPr>
            <a:xfrm>
              <a:off x="1319212" y="1047750"/>
              <a:ext cx="2333625" cy="595206"/>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Young Adulthood</a:t>
              </a:r>
            </a:p>
            <a:p>
              <a:pPr algn="ctr"/>
              <a:r>
                <a:rPr lang="en-US" sz="1600" dirty="0">
                  <a:latin typeface="Arial" panose="020B0604020202020204" pitchFamily="34" charset="0"/>
                  <a:cs typeface="Arial" panose="020B0604020202020204" pitchFamily="34" charset="0"/>
                </a:rPr>
                <a:t>Intimacy vs Isolation</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2B9C2-E591-4A02-A177-959CBB82E23D}"/>
              </a:ext>
            </a:extLst>
          </p:cNvPr>
          <p:cNvSpPr>
            <a:spLocks noGrp="1"/>
          </p:cNvSpPr>
          <p:nvPr>
            <p:ph type="body" idx="13"/>
          </p:nvPr>
        </p:nvSpPr>
        <p:spPr/>
        <p:txBody>
          <a:bodyPr/>
          <a:lstStyle/>
          <a:p>
            <a:r>
              <a:rPr lang="en-US" altLang="en-US" dirty="0"/>
              <a:t>Video: The Children are Listening</a:t>
            </a:r>
          </a:p>
          <a:p>
            <a:endParaRPr lang="en-US" dirty="0"/>
          </a:p>
        </p:txBody>
      </p:sp>
      <p:grpSp>
        <p:nvGrpSpPr>
          <p:cNvPr id="8" name="Group 7">
            <a:extLst>
              <a:ext uri="{FF2B5EF4-FFF2-40B4-BE49-F238E27FC236}">
                <a16:creationId xmlns:a16="http://schemas.microsoft.com/office/drawing/2014/main" id="{9FACFDD4-90FB-4152-956F-1EB882F42133}"/>
              </a:ext>
            </a:extLst>
          </p:cNvPr>
          <p:cNvGrpSpPr>
            <a:grpSpLocks noChangeAspect="1"/>
          </p:cNvGrpSpPr>
          <p:nvPr/>
        </p:nvGrpSpPr>
        <p:grpSpPr>
          <a:xfrm>
            <a:off x="8077200" y="501017"/>
            <a:ext cx="822960" cy="822960"/>
            <a:chOff x="1151310" y="3429000"/>
            <a:chExt cx="914400" cy="914400"/>
          </a:xfrm>
        </p:grpSpPr>
        <p:sp>
          <p:nvSpPr>
            <p:cNvPr id="9" name="Oval 8">
              <a:extLst>
                <a:ext uri="{FF2B5EF4-FFF2-40B4-BE49-F238E27FC236}">
                  <a16:creationId xmlns:a16="http://schemas.microsoft.com/office/drawing/2014/main" id="{59A7715F-93E1-4477-A0EE-9332292FC878}"/>
                </a:ext>
              </a:extLst>
            </p:cNvPr>
            <p:cNvSpPr/>
            <p:nvPr/>
          </p:nvSpPr>
          <p:spPr>
            <a:xfrm>
              <a:off x="1151310" y="3429000"/>
              <a:ext cx="914400" cy="914400"/>
            </a:xfrm>
            <a:prstGeom prst="ellipse">
              <a:avLst/>
            </a:prstGeom>
            <a:solidFill>
              <a:srgbClr val="4EB647"/>
            </a:solidFill>
            <a:ln>
              <a:solidFill>
                <a:srgbClr val="4EB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28" descr="Film reel">
              <a:extLst>
                <a:ext uri="{FF2B5EF4-FFF2-40B4-BE49-F238E27FC236}">
                  <a16:creationId xmlns:a16="http://schemas.microsoft.com/office/drawing/2014/main" id="{9A0B948E-306D-40F2-A2B7-E4AD0F9A28A3}"/>
                </a:ext>
              </a:extLst>
            </p:cNvPr>
            <p:cNvSpPr/>
            <p:nvPr/>
          </p:nvSpPr>
          <p:spPr>
            <a:xfrm>
              <a:off x="1318950" y="3596640"/>
              <a:ext cx="624840" cy="586740"/>
            </a:xfrm>
            <a:custGeom>
              <a:avLst/>
              <a:gdLst>
                <a:gd name="connsiteX0" fmla="*/ 365760 w 624840"/>
                <a:gd name="connsiteY0" fmla="*/ 365760 h 586740"/>
                <a:gd name="connsiteX1" fmla="*/ 381000 w 624840"/>
                <a:gd name="connsiteY1" fmla="*/ 325374 h 586740"/>
                <a:gd name="connsiteX2" fmla="*/ 381000 w 624840"/>
                <a:gd name="connsiteY2" fmla="*/ 342900 h 586740"/>
                <a:gd name="connsiteX3" fmla="*/ 392430 w 624840"/>
                <a:gd name="connsiteY3" fmla="*/ 416052 h 586740"/>
                <a:gd name="connsiteX4" fmla="*/ 365760 w 624840"/>
                <a:gd name="connsiteY4" fmla="*/ 365760 h 586740"/>
                <a:gd name="connsiteX5" fmla="*/ 289560 w 624840"/>
                <a:gd name="connsiteY5" fmla="*/ 350520 h 586740"/>
                <a:gd name="connsiteX6" fmla="*/ 228600 w 624840"/>
                <a:gd name="connsiteY6" fmla="*/ 289560 h 586740"/>
                <a:gd name="connsiteX7" fmla="*/ 289560 w 624840"/>
                <a:gd name="connsiteY7" fmla="*/ 228600 h 586740"/>
                <a:gd name="connsiteX8" fmla="*/ 350520 w 624840"/>
                <a:gd name="connsiteY8" fmla="*/ 289560 h 586740"/>
                <a:gd name="connsiteX9" fmla="*/ 289560 w 624840"/>
                <a:gd name="connsiteY9" fmla="*/ 350520 h 586740"/>
                <a:gd name="connsiteX10" fmla="*/ 289560 w 624840"/>
                <a:gd name="connsiteY10" fmla="*/ 502920 h 586740"/>
                <a:gd name="connsiteX11" fmla="*/ 228600 w 624840"/>
                <a:gd name="connsiteY11" fmla="*/ 441960 h 586740"/>
                <a:gd name="connsiteX12" fmla="*/ 289560 w 624840"/>
                <a:gd name="connsiteY12" fmla="*/ 381000 h 586740"/>
                <a:gd name="connsiteX13" fmla="*/ 350520 w 624840"/>
                <a:gd name="connsiteY13" fmla="*/ 441960 h 586740"/>
                <a:gd name="connsiteX14" fmla="*/ 289560 w 624840"/>
                <a:gd name="connsiteY14" fmla="*/ 502920 h 586740"/>
                <a:gd name="connsiteX15" fmla="*/ 152400 w 624840"/>
                <a:gd name="connsiteY15" fmla="*/ 426720 h 586740"/>
                <a:gd name="connsiteX16" fmla="*/ 91440 w 624840"/>
                <a:gd name="connsiteY16" fmla="*/ 365760 h 586740"/>
                <a:gd name="connsiteX17" fmla="*/ 152400 w 624840"/>
                <a:gd name="connsiteY17" fmla="*/ 304800 h 586740"/>
                <a:gd name="connsiteX18" fmla="*/ 213360 w 624840"/>
                <a:gd name="connsiteY18" fmla="*/ 365760 h 586740"/>
                <a:gd name="connsiteX19" fmla="*/ 152400 w 624840"/>
                <a:gd name="connsiteY19" fmla="*/ 426720 h 586740"/>
                <a:gd name="connsiteX20" fmla="*/ 152400 w 624840"/>
                <a:gd name="connsiteY20" fmla="*/ 152400 h 586740"/>
                <a:gd name="connsiteX21" fmla="*/ 204978 w 624840"/>
                <a:gd name="connsiteY21" fmla="*/ 182118 h 586740"/>
                <a:gd name="connsiteX22" fmla="*/ 153924 w 624840"/>
                <a:gd name="connsiteY22" fmla="*/ 274320 h 586740"/>
                <a:gd name="connsiteX23" fmla="*/ 153162 w 624840"/>
                <a:gd name="connsiteY23" fmla="*/ 274320 h 586740"/>
                <a:gd name="connsiteX24" fmla="*/ 92202 w 624840"/>
                <a:gd name="connsiteY24" fmla="*/ 213360 h 586740"/>
                <a:gd name="connsiteX25" fmla="*/ 152400 w 624840"/>
                <a:gd name="connsiteY25" fmla="*/ 152400 h 586740"/>
                <a:gd name="connsiteX26" fmla="*/ 289560 w 624840"/>
                <a:gd name="connsiteY26" fmla="*/ 76200 h 586740"/>
                <a:gd name="connsiteX27" fmla="*/ 350520 w 624840"/>
                <a:gd name="connsiteY27" fmla="*/ 137160 h 586740"/>
                <a:gd name="connsiteX28" fmla="*/ 344424 w 624840"/>
                <a:gd name="connsiteY28" fmla="*/ 163830 h 586740"/>
                <a:gd name="connsiteX29" fmla="*/ 289560 w 624840"/>
                <a:gd name="connsiteY29" fmla="*/ 152400 h 586740"/>
                <a:gd name="connsiteX30" fmla="*/ 234696 w 624840"/>
                <a:gd name="connsiteY30" fmla="*/ 163830 h 586740"/>
                <a:gd name="connsiteX31" fmla="*/ 228600 w 624840"/>
                <a:gd name="connsiteY31" fmla="*/ 137160 h 586740"/>
                <a:gd name="connsiteX32" fmla="*/ 289560 w 624840"/>
                <a:gd name="connsiteY32" fmla="*/ 76200 h 586740"/>
                <a:gd name="connsiteX33" fmla="*/ 426720 w 624840"/>
                <a:gd name="connsiteY33" fmla="*/ 152400 h 586740"/>
                <a:gd name="connsiteX34" fmla="*/ 487680 w 624840"/>
                <a:gd name="connsiteY34" fmla="*/ 213360 h 586740"/>
                <a:gd name="connsiteX35" fmla="*/ 426720 w 624840"/>
                <a:gd name="connsiteY35" fmla="*/ 274320 h 586740"/>
                <a:gd name="connsiteX36" fmla="*/ 425958 w 624840"/>
                <a:gd name="connsiteY36" fmla="*/ 274320 h 586740"/>
                <a:gd name="connsiteX37" fmla="*/ 374904 w 624840"/>
                <a:gd name="connsiteY37" fmla="*/ 182118 h 586740"/>
                <a:gd name="connsiteX38" fmla="*/ 426720 w 624840"/>
                <a:gd name="connsiteY38" fmla="*/ 152400 h 586740"/>
                <a:gd name="connsiteX39" fmla="*/ 426720 w 624840"/>
                <a:gd name="connsiteY39" fmla="*/ 342900 h 586740"/>
                <a:gd name="connsiteX40" fmla="*/ 426720 w 624840"/>
                <a:gd name="connsiteY40" fmla="*/ 304800 h 586740"/>
                <a:gd name="connsiteX41" fmla="*/ 487680 w 624840"/>
                <a:gd name="connsiteY41" fmla="*/ 365760 h 586740"/>
                <a:gd name="connsiteX42" fmla="*/ 444246 w 624840"/>
                <a:gd name="connsiteY42" fmla="*/ 424434 h 586740"/>
                <a:gd name="connsiteX43" fmla="*/ 426720 w 624840"/>
                <a:gd name="connsiteY43" fmla="*/ 342900 h 586740"/>
                <a:gd name="connsiteX44" fmla="*/ 624840 w 624840"/>
                <a:gd name="connsiteY44" fmla="*/ 541020 h 586740"/>
                <a:gd name="connsiteX45" fmla="*/ 495300 w 624840"/>
                <a:gd name="connsiteY45" fmla="*/ 493014 h 586740"/>
                <a:gd name="connsiteX46" fmla="*/ 579120 w 624840"/>
                <a:gd name="connsiteY46" fmla="*/ 289560 h 586740"/>
                <a:gd name="connsiteX47" fmla="*/ 289560 w 624840"/>
                <a:gd name="connsiteY47" fmla="*/ 0 h 586740"/>
                <a:gd name="connsiteX48" fmla="*/ 0 w 624840"/>
                <a:gd name="connsiteY48" fmla="*/ 289560 h 586740"/>
                <a:gd name="connsiteX49" fmla="*/ 289560 w 624840"/>
                <a:gd name="connsiteY49" fmla="*/ 579120 h 586740"/>
                <a:gd name="connsiteX50" fmla="*/ 461010 w 624840"/>
                <a:gd name="connsiteY50" fmla="*/ 522732 h 586740"/>
                <a:gd name="connsiteX51" fmla="*/ 624840 w 624840"/>
                <a:gd name="connsiteY51" fmla="*/ 586740 h 586740"/>
                <a:gd name="connsiteX52" fmla="*/ 624840 w 624840"/>
                <a:gd name="connsiteY52" fmla="*/ 541020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24840" h="586740">
                  <a:moveTo>
                    <a:pt x="365760" y="365760"/>
                  </a:moveTo>
                  <a:cubicBezTo>
                    <a:pt x="365760" y="350520"/>
                    <a:pt x="371856" y="336042"/>
                    <a:pt x="381000" y="325374"/>
                  </a:cubicBezTo>
                  <a:lnTo>
                    <a:pt x="381000" y="342900"/>
                  </a:lnTo>
                  <a:cubicBezTo>
                    <a:pt x="381000" y="368046"/>
                    <a:pt x="384810" y="393192"/>
                    <a:pt x="392430" y="416052"/>
                  </a:cubicBezTo>
                  <a:cubicBezTo>
                    <a:pt x="376428" y="404622"/>
                    <a:pt x="365760" y="386334"/>
                    <a:pt x="365760" y="365760"/>
                  </a:cubicBezTo>
                  <a:close/>
                  <a:moveTo>
                    <a:pt x="289560" y="350520"/>
                  </a:moveTo>
                  <a:cubicBezTo>
                    <a:pt x="256032" y="350520"/>
                    <a:pt x="228600" y="323088"/>
                    <a:pt x="228600" y="289560"/>
                  </a:cubicBezTo>
                  <a:cubicBezTo>
                    <a:pt x="228600" y="256032"/>
                    <a:pt x="256032" y="228600"/>
                    <a:pt x="289560" y="228600"/>
                  </a:cubicBezTo>
                  <a:cubicBezTo>
                    <a:pt x="323088" y="228600"/>
                    <a:pt x="350520" y="256032"/>
                    <a:pt x="350520" y="289560"/>
                  </a:cubicBezTo>
                  <a:cubicBezTo>
                    <a:pt x="350520" y="323088"/>
                    <a:pt x="323088" y="350520"/>
                    <a:pt x="289560" y="350520"/>
                  </a:cubicBezTo>
                  <a:close/>
                  <a:moveTo>
                    <a:pt x="289560" y="502920"/>
                  </a:moveTo>
                  <a:cubicBezTo>
                    <a:pt x="256032" y="502920"/>
                    <a:pt x="228600" y="475488"/>
                    <a:pt x="228600" y="441960"/>
                  </a:cubicBezTo>
                  <a:cubicBezTo>
                    <a:pt x="228600" y="408432"/>
                    <a:pt x="256032" y="381000"/>
                    <a:pt x="289560" y="381000"/>
                  </a:cubicBezTo>
                  <a:cubicBezTo>
                    <a:pt x="323088" y="381000"/>
                    <a:pt x="350520" y="408432"/>
                    <a:pt x="350520" y="441960"/>
                  </a:cubicBezTo>
                  <a:cubicBezTo>
                    <a:pt x="350520" y="475488"/>
                    <a:pt x="323088" y="502920"/>
                    <a:pt x="289560" y="502920"/>
                  </a:cubicBezTo>
                  <a:close/>
                  <a:moveTo>
                    <a:pt x="152400" y="426720"/>
                  </a:moveTo>
                  <a:cubicBezTo>
                    <a:pt x="118872" y="426720"/>
                    <a:pt x="91440" y="399288"/>
                    <a:pt x="91440" y="365760"/>
                  </a:cubicBezTo>
                  <a:cubicBezTo>
                    <a:pt x="91440" y="332232"/>
                    <a:pt x="118872" y="304800"/>
                    <a:pt x="152400" y="304800"/>
                  </a:cubicBezTo>
                  <a:cubicBezTo>
                    <a:pt x="185928" y="304800"/>
                    <a:pt x="213360" y="332232"/>
                    <a:pt x="213360" y="365760"/>
                  </a:cubicBezTo>
                  <a:cubicBezTo>
                    <a:pt x="213360" y="399288"/>
                    <a:pt x="185928" y="426720"/>
                    <a:pt x="152400" y="426720"/>
                  </a:cubicBezTo>
                  <a:close/>
                  <a:moveTo>
                    <a:pt x="152400" y="152400"/>
                  </a:moveTo>
                  <a:cubicBezTo>
                    <a:pt x="174498" y="152400"/>
                    <a:pt x="194310" y="164592"/>
                    <a:pt x="204978" y="182118"/>
                  </a:cubicBezTo>
                  <a:cubicBezTo>
                    <a:pt x="176784" y="204216"/>
                    <a:pt x="157734" y="236982"/>
                    <a:pt x="153924" y="274320"/>
                  </a:cubicBezTo>
                  <a:lnTo>
                    <a:pt x="153162" y="274320"/>
                  </a:lnTo>
                  <a:cubicBezTo>
                    <a:pt x="119634" y="274320"/>
                    <a:pt x="92202" y="246888"/>
                    <a:pt x="92202" y="213360"/>
                  </a:cubicBezTo>
                  <a:cubicBezTo>
                    <a:pt x="92202" y="179832"/>
                    <a:pt x="118872" y="152400"/>
                    <a:pt x="152400" y="152400"/>
                  </a:cubicBezTo>
                  <a:close/>
                  <a:moveTo>
                    <a:pt x="289560" y="76200"/>
                  </a:moveTo>
                  <a:cubicBezTo>
                    <a:pt x="323088" y="76200"/>
                    <a:pt x="350520" y="103632"/>
                    <a:pt x="350520" y="137160"/>
                  </a:cubicBezTo>
                  <a:cubicBezTo>
                    <a:pt x="350520" y="147066"/>
                    <a:pt x="348234" y="155448"/>
                    <a:pt x="344424" y="163830"/>
                  </a:cubicBezTo>
                  <a:cubicBezTo>
                    <a:pt x="327660" y="156210"/>
                    <a:pt x="309372" y="152400"/>
                    <a:pt x="289560" y="152400"/>
                  </a:cubicBezTo>
                  <a:cubicBezTo>
                    <a:pt x="269748" y="152400"/>
                    <a:pt x="251460" y="156210"/>
                    <a:pt x="234696" y="163830"/>
                  </a:cubicBezTo>
                  <a:cubicBezTo>
                    <a:pt x="230886" y="155448"/>
                    <a:pt x="228600" y="147066"/>
                    <a:pt x="228600" y="137160"/>
                  </a:cubicBezTo>
                  <a:cubicBezTo>
                    <a:pt x="228600" y="103632"/>
                    <a:pt x="256032" y="76200"/>
                    <a:pt x="289560" y="76200"/>
                  </a:cubicBezTo>
                  <a:close/>
                  <a:moveTo>
                    <a:pt x="426720" y="152400"/>
                  </a:moveTo>
                  <a:cubicBezTo>
                    <a:pt x="460248" y="152400"/>
                    <a:pt x="487680" y="179832"/>
                    <a:pt x="487680" y="213360"/>
                  </a:cubicBezTo>
                  <a:cubicBezTo>
                    <a:pt x="487680" y="246888"/>
                    <a:pt x="460248" y="274320"/>
                    <a:pt x="426720" y="274320"/>
                  </a:cubicBezTo>
                  <a:lnTo>
                    <a:pt x="425958" y="274320"/>
                  </a:lnTo>
                  <a:cubicBezTo>
                    <a:pt x="422148" y="236982"/>
                    <a:pt x="402336" y="204216"/>
                    <a:pt x="374904" y="182118"/>
                  </a:cubicBezTo>
                  <a:cubicBezTo>
                    <a:pt x="384810" y="164592"/>
                    <a:pt x="404622" y="152400"/>
                    <a:pt x="426720" y="152400"/>
                  </a:cubicBezTo>
                  <a:close/>
                  <a:moveTo>
                    <a:pt x="426720" y="342900"/>
                  </a:moveTo>
                  <a:lnTo>
                    <a:pt x="426720" y="304800"/>
                  </a:lnTo>
                  <a:cubicBezTo>
                    <a:pt x="460248" y="304800"/>
                    <a:pt x="487680" y="332232"/>
                    <a:pt x="487680" y="365760"/>
                  </a:cubicBezTo>
                  <a:cubicBezTo>
                    <a:pt x="487680" y="393192"/>
                    <a:pt x="469392" y="416814"/>
                    <a:pt x="444246" y="424434"/>
                  </a:cubicBezTo>
                  <a:cubicBezTo>
                    <a:pt x="432816" y="399288"/>
                    <a:pt x="426720" y="371856"/>
                    <a:pt x="426720" y="342900"/>
                  </a:cubicBezTo>
                  <a:close/>
                  <a:moveTo>
                    <a:pt x="624840" y="541020"/>
                  </a:moveTo>
                  <a:cubicBezTo>
                    <a:pt x="575310" y="541020"/>
                    <a:pt x="530352" y="522732"/>
                    <a:pt x="495300" y="493014"/>
                  </a:cubicBezTo>
                  <a:cubicBezTo>
                    <a:pt x="547116" y="440436"/>
                    <a:pt x="579120" y="368808"/>
                    <a:pt x="579120" y="289560"/>
                  </a:cubicBezTo>
                  <a:cubicBezTo>
                    <a:pt x="579120" y="129540"/>
                    <a:pt x="449580" y="0"/>
                    <a:pt x="289560" y="0"/>
                  </a:cubicBezTo>
                  <a:cubicBezTo>
                    <a:pt x="129540" y="0"/>
                    <a:pt x="0" y="129540"/>
                    <a:pt x="0" y="289560"/>
                  </a:cubicBezTo>
                  <a:cubicBezTo>
                    <a:pt x="0" y="449580"/>
                    <a:pt x="129540" y="579120"/>
                    <a:pt x="289560" y="579120"/>
                  </a:cubicBezTo>
                  <a:cubicBezTo>
                    <a:pt x="353568" y="579120"/>
                    <a:pt x="413004" y="558546"/>
                    <a:pt x="461010" y="522732"/>
                  </a:cubicBezTo>
                  <a:cubicBezTo>
                    <a:pt x="504444" y="562356"/>
                    <a:pt x="561594" y="586740"/>
                    <a:pt x="624840" y="586740"/>
                  </a:cubicBezTo>
                  <a:lnTo>
                    <a:pt x="624840" y="541020"/>
                  </a:lnTo>
                  <a:close/>
                </a:path>
              </a:pathLst>
            </a:custGeom>
            <a:solidFill>
              <a:schemeClr val="bg1"/>
            </a:solidFill>
            <a:ln w="7541" cap="flat">
              <a:noFill/>
              <a:prstDash val="solid"/>
              <a:miter/>
            </a:ln>
          </p:spPr>
          <p:txBody>
            <a:bodyPr rtlCol="0" anchor="ctr"/>
            <a:lstStyle/>
            <a:p>
              <a:endParaRPr lang="en-US"/>
            </a:p>
          </p:txBody>
        </p:sp>
      </p:grpSp>
      <p:pic>
        <p:nvPicPr>
          <p:cNvPr id="4" name="Picture 3" descr="A picture containing tree, outdoor, person, sky&#10;&#10;Description automatically generated">
            <a:extLst>
              <a:ext uri="{FF2B5EF4-FFF2-40B4-BE49-F238E27FC236}">
                <a16:creationId xmlns:a16="http://schemas.microsoft.com/office/drawing/2014/main" id="{40AB339D-8191-46E4-869F-A1CD2F12B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381" y="1504950"/>
            <a:ext cx="4815238" cy="2742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2FA7602-CD1A-417D-ADBC-B7F7A9477F98}"/>
              </a:ext>
            </a:extLst>
          </p:cNvPr>
          <p:cNvGrpSpPr>
            <a:grpSpLocks noChangeAspect="1"/>
          </p:cNvGrpSpPr>
          <p:nvPr/>
        </p:nvGrpSpPr>
        <p:grpSpPr>
          <a:xfrm>
            <a:off x="8077200" y="505779"/>
            <a:ext cx="822960" cy="822960"/>
            <a:chOff x="2567603" y="2430780"/>
            <a:chExt cx="914400" cy="914400"/>
          </a:xfrm>
        </p:grpSpPr>
        <p:sp>
          <p:nvSpPr>
            <p:cNvPr id="15" name="Oval 14">
              <a:extLst>
                <a:ext uri="{FF2B5EF4-FFF2-40B4-BE49-F238E27FC236}">
                  <a16:creationId xmlns:a16="http://schemas.microsoft.com/office/drawing/2014/main" id="{5D00F932-587B-4ABE-99EC-234868A92AF3}"/>
                </a:ext>
              </a:extLst>
            </p:cNvPr>
            <p:cNvSpPr/>
            <p:nvPr/>
          </p:nvSpPr>
          <p:spPr>
            <a:xfrm>
              <a:off x="2567603" y="2430780"/>
              <a:ext cx="914400" cy="914400"/>
            </a:xfrm>
            <a:prstGeom prst="ellipse">
              <a:avLst/>
            </a:prstGeom>
            <a:solidFill>
              <a:srgbClr val="18AAD1"/>
            </a:solidFill>
            <a:ln>
              <a:solidFill>
                <a:srgbClr val="18A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56" descr="Chat">
              <a:extLst>
                <a:ext uri="{FF2B5EF4-FFF2-40B4-BE49-F238E27FC236}">
                  <a16:creationId xmlns:a16="http://schemas.microsoft.com/office/drawing/2014/main" id="{5DEEDC06-492B-4E91-A10C-47EF3EBA38BD}"/>
                </a:ext>
              </a:extLst>
            </p:cNvPr>
            <p:cNvGrpSpPr/>
            <p:nvPr/>
          </p:nvGrpSpPr>
          <p:grpSpPr>
            <a:xfrm>
              <a:off x="2659043" y="2522220"/>
              <a:ext cx="731520" cy="731520"/>
              <a:chOff x="4114800" y="2971800"/>
              <a:chExt cx="914400" cy="914400"/>
            </a:xfrm>
            <a:solidFill>
              <a:schemeClr val="bg1"/>
            </a:solidFill>
          </p:grpSpPr>
          <p:sp>
            <p:nvSpPr>
              <p:cNvPr id="17" name="Freeform: Shape 16">
                <a:extLst>
                  <a:ext uri="{FF2B5EF4-FFF2-40B4-BE49-F238E27FC236}">
                    <a16:creationId xmlns:a16="http://schemas.microsoft.com/office/drawing/2014/main" id="{F7B6F8A8-A253-4C41-9933-9837630FDC6E}"/>
                  </a:ext>
                </a:extLst>
              </p:cNvPr>
              <p:cNvSpPr/>
              <p:nvPr/>
            </p:nvSpPr>
            <p:spPr>
              <a:xfrm>
                <a:off x="4191000" y="3162300"/>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E25C6AF-08AA-4BA7-B5A1-6EE2BA491262}"/>
                  </a:ext>
                </a:extLst>
              </p:cNvPr>
              <p:cNvSpPr/>
              <p:nvPr/>
            </p:nvSpPr>
            <p:spPr>
              <a:xfrm>
                <a:off x="4476750" y="3267075"/>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grpFill/>
              <a:ln w="9525" cap="flat">
                <a:noFill/>
                <a:prstDash val="solid"/>
                <a:miter/>
              </a:ln>
            </p:spPr>
            <p:txBody>
              <a:bodyPr rtlCol="0" anchor="ctr"/>
              <a:lstStyle/>
              <a:p>
                <a:endParaRPr lang="en-US"/>
              </a:p>
            </p:txBody>
          </p:sp>
        </p:grpSp>
      </p:grpSp>
      <p:sp>
        <p:nvSpPr>
          <p:cNvPr id="54275" name="Rectangle 3">
            <a:extLst>
              <a:ext uri="{FF2B5EF4-FFF2-40B4-BE49-F238E27FC236}">
                <a16:creationId xmlns:a16="http://schemas.microsoft.com/office/drawing/2014/main" id="{F10862AE-0306-46D9-9CAD-9BB7F35E373B}"/>
              </a:ext>
            </a:extLst>
          </p:cNvPr>
          <p:cNvSpPr>
            <a:spLocks noGrp="1" noChangeArrowheads="1"/>
          </p:cNvSpPr>
          <p:nvPr>
            <p:ph type="body" idx="1"/>
          </p:nvPr>
        </p:nvSpPr>
        <p:spPr/>
        <p:txBody>
          <a:bodyPr/>
          <a:lstStyle/>
          <a:p>
            <a:pPr marL="685775" lvl="1" indent="-342900">
              <a:spcBef>
                <a:spcPts val="0"/>
              </a:spcBef>
              <a:spcAft>
                <a:spcPts val="3000"/>
              </a:spcAft>
              <a:buFont typeface="Arial" panose="020B0604020202020204" pitchFamily="34" charset="0"/>
              <a:buChar char="•"/>
            </a:pPr>
            <a:r>
              <a:rPr lang="en-US" altLang="en-US" sz="2400" b="1" dirty="0">
                <a:solidFill>
                  <a:srgbClr val="646569"/>
                </a:solidFill>
              </a:rPr>
              <a:t>Select recorder/reporter</a:t>
            </a:r>
          </a:p>
          <a:p>
            <a:pPr marL="685775" lvl="1" indent="-342900">
              <a:spcBef>
                <a:spcPts val="0"/>
              </a:spcBef>
              <a:spcAft>
                <a:spcPts val="3000"/>
              </a:spcAft>
              <a:buFont typeface="Arial" panose="020B0604020202020204" pitchFamily="34" charset="0"/>
              <a:buChar char="•"/>
            </a:pPr>
            <a:r>
              <a:rPr lang="en-US" altLang="en-US" sz="2400" b="1" dirty="0">
                <a:solidFill>
                  <a:srgbClr val="646569"/>
                </a:solidFill>
              </a:rPr>
              <a:t>Use case examples and worksheets to continue assessment</a:t>
            </a:r>
          </a:p>
          <a:p>
            <a:pPr marL="685775" lvl="1" indent="-342900">
              <a:spcBef>
                <a:spcPts val="0"/>
              </a:spcBef>
              <a:spcAft>
                <a:spcPts val="3000"/>
              </a:spcAft>
              <a:buFont typeface="Arial" panose="020B0604020202020204" pitchFamily="34" charset="0"/>
              <a:buChar char="•"/>
            </a:pPr>
            <a:r>
              <a:rPr lang="en-US" altLang="en-US" sz="2400" b="1" dirty="0">
                <a:solidFill>
                  <a:srgbClr val="646569"/>
                </a:solidFill>
              </a:rPr>
              <a:t>After 8 to 10 minutes be ready to share assessment</a:t>
            </a:r>
          </a:p>
        </p:txBody>
      </p:sp>
      <p:sp>
        <p:nvSpPr>
          <p:cNvPr id="2" name="Text Placeholder 1">
            <a:extLst>
              <a:ext uri="{FF2B5EF4-FFF2-40B4-BE49-F238E27FC236}">
                <a16:creationId xmlns:a16="http://schemas.microsoft.com/office/drawing/2014/main" id="{39DABBDE-289B-4D56-9117-54F1C993AC2B}"/>
              </a:ext>
            </a:extLst>
          </p:cNvPr>
          <p:cNvSpPr>
            <a:spLocks noGrp="1"/>
          </p:cNvSpPr>
          <p:nvPr>
            <p:ph type="body" idx="13"/>
          </p:nvPr>
        </p:nvSpPr>
        <p:spPr/>
        <p:txBody>
          <a:bodyPr/>
          <a:lstStyle/>
          <a:p>
            <a:r>
              <a:rPr lang="en-US" altLang="en-US" dirty="0"/>
              <a:t>Assessing Well-Being Needs of Children and Youth: Small Group Directions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3">
            <a:extLst>
              <a:ext uri="{FF2B5EF4-FFF2-40B4-BE49-F238E27FC236}">
                <a16:creationId xmlns:a16="http://schemas.microsoft.com/office/drawing/2014/main" id="{66DD4C82-4F2F-45A3-A26A-C47367344FF1}"/>
              </a:ext>
            </a:extLst>
          </p:cNvPr>
          <p:cNvSpPr>
            <a:spLocks noGrp="1" noChangeArrowheads="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Complete Strengths/Needs Worksheet and Feedback to the Leader(s) – bring to Meeting 3</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Review Meeting 2 handouts</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Read Meeting 1, Handout 3</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Complete the Profile or schedule your Family Consultation</a:t>
            </a:r>
          </a:p>
        </p:txBody>
      </p:sp>
      <p:sp>
        <p:nvSpPr>
          <p:cNvPr id="5" name="Text Placeholder 4">
            <a:extLst>
              <a:ext uri="{FF2B5EF4-FFF2-40B4-BE49-F238E27FC236}">
                <a16:creationId xmlns:a16="http://schemas.microsoft.com/office/drawing/2014/main" id="{2FECB3B5-354C-4DEC-8E37-366C201F745E}"/>
              </a:ext>
            </a:extLst>
          </p:cNvPr>
          <p:cNvSpPr>
            <a:spLocks noGrp="1"/>
          </p:cNvSpPr>
          <p:nvPr>
            <p:ph type="body" idx="13"/>
          </p:nvPr>
        </p:nvSpPr>
        <p:spPr/>
        <p:txBody>
          <a:bodyPr/>
          <a:lstStyle/>
          <a:p>
            <a:r>
              <a:rPr lang="en-US" dirty="0"/>
              <a:t>Roadwork</a:t>
            </a:r>
          </a:p>
        </p:txBody>
      </p:sp>
      <p:grpSp>
        <p:nvGrpSpPr>
          <p:cNvPr id="12" name="Group 11">
            <a:extLst>
              <a:ext uri="{FF2B5EF4-FFF2-40B4-BE49-F238E27FC236}">
                <a16:creationId xmlns:a16="http://schemas.microsoft.com/office/drawing/2014/main" id="{AE0CCB0B-FE4F-41B5-9728-FB07C20FB3FA}"/>
              </a:ext>
            </a:extLst>
          </p:cNvPr>
          <p:cNvGrpSpPr>
            <a:grpSpLocks noChangeAspect="1"/>
          </p:cNvGrpSpPr>
          <p:nvPr/>
        </p:nvGrpSpPr>
        <p:grpSpPr>
          <a:xfrm>
            <a:off x="8077200" y="505779"/>
            <a:ext cx="822960" cy="822960"/>
            <a:chOff x="2720003" y="120095"/>
            <a:chExt cx="914400" cy="914400"/>
          </a:xfrm>
        </p:grpSpPr>
        <p:sp>
          <p:nvSpPr>
            <p:cNvPr id="13" name="Oval 12">
              <a:extLst>
                <a:ext uri="{FF2B5EF4-FFF2-40B4-BE49-F238E27FC236}">
                  <a16:creationId xmlns:a16="http://schemas.microsoft.com/office/drawing/2014/main" id="{D3074373-7915-4661-A7E7-FCA32E2E6F8B}"/>
                </a:ext>
              </a:extLst>
            </p:cNvPr>
            <p:cNvSpPr/>
            <p:nvPr/>
          </p:nvSpPr>
          <p:spPr>
            <a:xfrm>
              <a:off x="2720003" y="120095"/>
              <a:ext cx="914400" cy="914400"/>
            </a:xfrm>
            <a:prstGeom prst="ellipse">
              <a:avLst/>
            </a:prstGeom>
            <a:solidFill>
              <a:srgbClr val="80479A"/>
            </a:solidFill>
            <a:ln>
              <a:solidFill>
                <a:srgbClr val="804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aphic 20" descr="Backpack">
              <a:extLst>
                <a:ext uri="{FF2B5EF4-FFF2-40B4-BE49-F238E27FC236}">
                  <a16:creationId xmlns:a16="http://schemas.microsoft.com/office/drawing/2014/main" id="{F411607B-AA6B-4F87-A950-877F639C0FF1}"/>
                </a:ext>
              </a:extLst>
            </p:cNvPr>
            <p:cNvGrpSpPr/>
            <p:nvPr/>
          </p:nvGrpSpPr>
          <p:grpSpPr>
            <a:xfrm>
              <a:off x="2811443" y="211535"/>
              <a:ext cx="731520" cy="731520"/>
              <a:chOff x="7603962" y="0"/>
              <a:chExt cx="914400" cy="914400"/>
            </a:xfrm>
          </p:grpSpPr>
          <p:sp>
            <p:nvSpPr>
              <p:cNvPr id="15" name="Freeform: Shape 14">
                <a:extLst>
                  <a:ext uri="{FF2B5EF4-FFF2-40B4-BE49-F238E27FC236}">
                    <a16:creationId xmlns:a16="http://schemas.microsoft.com/office/drawing/2014/main" id="{B2839757-2824-456F-80E2-D9AAB63D57C3}"/>
                  </a:ext>
                </a:extLst>
              </p:cNvPr>
              <p:cNvSpPr/>
              <p:nvPr/>
            </p:nvSpPr>
            <p:spPr>
              <a:xfrm>
                <a:off x="7870662" y="38100"/>
                <a:ext cx="381000" cy="342900"/>
              </a:xfrm>
              <a:custGeom>
                <a:avLst/>
                <a:gdLst>
                  <a:gd name="connsiteX0" fmla="*/ 190500 w 381000"/>
                  <a:gd name="connsiteY0" fmla="*/ 57150 h 342900"/>
                  <a:gd name="connsiteX1" fmla="*/ 276225 w 381000"/>
                  <a:gd name="connsiteY1" fmla="*/ 142875 h 342900"/>
                  <a:gd name="connsiteX2" fmla="*/ 104775 w 381000"/>
                  <a:gd name="connsiteY2" fmla="*/ 142875 h 342900"/>
                  <a:gd name="connsiteX3" fmla="*/ 190500 w 381000"/>
                  <a:gd name="connsiteY3" fmla="*/ 57150 h 342900"/>
                  <a:gd name="connsiteX4" fmla="*/ 0 w 381000"/>
                  <a:gd name="connsiteY4" fmla="*/ 323850 h 342900"/>
                  <a:gd name="connsiteX5" fmla="*/ 19050 w 381000"/>
                  <a:gd name="connsiteY5" fmla="*/ 342900 h 342900"/>
                  <a:gd name="connsiteX6" fmla="*/ 152400 w 381000"/>
                  <a:gd name="connsiteY6" fmla="*/ 342900 h 342900"/>
                  <a:gd name="connsiteX7" fmla="*/ 152400 w 381000"/>
                  <a:gd name="connsiteY7" fmla="*/ 323850 h 342900"/>
                  <a:gd name="connsiteX8" fmla="*/ 171450 w 381000"/>
                  <a:gd name="connsiteY8" fmla="*/ 304800 h 342900"/>
                  <a:gd name="connsiteX9" fmla="*/ 209550 w 381000"/>
                  <a:gd name="connsiteY9" fmla="*/ 304800 h 342900"/>
                  <a:gd name="connsiteX10" fmla="*/ 228600 w 381000"/>
                  <a:gd name="connsiteY10" fmla="*/ 323850 h 342900"/>
                  <a:gd name="connsiteX11" fmla="*/ 228600 w 381000"/>
                  <a:gd name="connsiteY11" fmla="*/ 342900 h 342900"/>
                  <a:gd name="connsiteX12" fmla="*/ 361950 w 381000"/>
                  <a:gd name="connsiteY12" fmla="*/ 342900 h 342900"/>
                  <a:gd name="connsiteX13" fmla="*/ 381000 w 381000"/>
                  <a:gd name="connsiteY13" fmla="*/ 323850 h 342900"/>
                  <a:gd name="connsiteX14" fmla="*/ 381000 w 381000"/>
                  <a:gd name="connsiteY14" fmla="*/ 142875 h 342900"/>
                  <a:gd name="connsiteX15" fmla="*/ 333375 w 381000"/>
                  <a:gd name="connsiteY15" fmla="*/ 142875 h 342900"/>
                  <a:gd name="connsiteX16" fmla="*/ 190500 w 381000"/>
                  <a:gd name="connsiteY16" fmla="*/ 0 h 342900"/>
                  <a:gd name="connsiteX17" fmla="*/ 47625 w 381000"/>
                  <a:gd name="connsiteY17" fmla="*/ 142875 h 342900"/>
                  <a:gd name="connsiteX18" fmla="*/ 0 w 381000"/>
                  <a:gd name="connsiteY18" fmla="*/ 142875 h 342900"/>
                  <a:gd name="connsiteX19" fmla="*/ 0 w 381000"/>
                  <a:gd name="connsiteY19"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000" h="342900">
                    <a:moveTo>
                      <a:pt x="190500" y="57150"/>
                    </a:moveTo>
                    <a:cubicBezTo>
                      <a:pt x="238125" y="57150"/>
                      <a:pt x="276225" y="95250"/>
                      <a:pt x="276225" y="142875"/>
                    </a:cubicBezTo>
                    <a:lnTo>
                      <a:pt x="104775" y="142875"/>
                    </a:lnTo>
                    <a:cubicBezTo>
                      <a:pt x="104775" y="95250"/>
                      <a:pt x="142875" y="57150"/>
                      <a:pt x="190500" y="57150"/>
                    </a:cubicBezTo>
                    <a:close/>
                    <a:moveTo>
                      <a:pt x="0" y="323850"/>
                    </a:moveTo>
                    <a:cubicBezTo>
                      <a:pt x="0" y="334328"/>
                      <a:pt x="8572" y="342900"/>
                      <a:pt x="19050" y="342900"/>
                    </a:cubicBezTo>
                    <a:lnTo>
                      <a:pt x="152400" y="342900"/>
                    </a:lnTo>
                    <a:lnTo>
                      <a:pt x="152400" y="323850"/>
                    </a:lnTo>
                    <a:cubicBezTo>
                      <a:pt x="152400" y="313373"/>
                      <a:pt x="160973" y="304800"/>
                      <a:pt x="171450" y="304800"/>
                    </a:cubicBezTo>
                    <a:lnTo>
                      <a:pt x="209550" y="304800"/>
                    </a:lnTo>
                    <a:cubicBezTo>
                      <a:pt x="220027" y="304800"/>
                      <a:pt x="228600" y="313373"/>
                      <a:pt x="228600" y="323850"/>
                    </a:cubicBezTo>
                    <a:lnTo>
                      <a:pt x="228600" y="342900"/>
                    </a:lnTo>
                    <a:lnTo>
                      <a:pt x="361950" y="342900"/>
                    </a:lnTo>
                    <a:cubicBezTo>
                      <a:pt x="372428" y="342900"/>
                      <a:pt x="381000" y="334328"/>
                      <a:pt x="381000" y="323850"/>
                    </a:cubicBezTo>
                    <a:lnTo>
                      <a:pt x="381000" y="142875"/>
                    </a:lnTo>
                    <a:lnTo>
                      <a:pt x="333375" y="142875"/>
                    </a:lnTo>
                    <a:cubicBezTo>
                      <a:pt x="333375" y="63818"/>
                      <a:pt x="269558" y="0"/>
                      <a:pt x="190500" y="0"/>
                    </a:cubicBezTo>
                    <a:cubicBezTo>
                      <a:pt x="111443" y="0"/>
                      <a:pt x="47625" y="63818"/>
                      <a:pt x="47625" y="142875"/>
                    </a:cubicBezTo>
                    <a:lnTo>
                      <a:pt x="0" y="142875"/>
                    </a:lnTo>
                    <a:lnTo>
                      <a:pt x="0" y="323850"/>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B667F57-F8E2-4D49-8F0D-0DFA246780A2}"/>
                  </a:ext>
                </a:extLst>
              </p:cNvPr>
              <p:cNvSpPr/>
              <p:nvPr/>
            </p:nvSpPr>
            <p:spPr>
              <a:xfrm>
                <a:off x="7908762" y="657225"/>
                <a:ext cx="304800" cy="142875"/>
              </a:xfrm>
              <a:custGeom>
                <a:avLst/>
                <a:gdLst>
                  <a:gd name="connsiteX0" fmla="*/ 292418 w 304800"/>
                  <a:gd name="connsiteY0" fmla="*/ 0 h 142875"/>
                  <a:gd name="connsiteX1" fmla="*/ 12382 w 304800"/>
                  <a:gd name="connsiteY1" fmla="*/ 0 h 142875"/>
                  <a:gd name="connsiteX2" fmla="*/ 0 w 304800"/>
                  <a:gd name="connsiteY2" fmla="*/ 12383 h 142875"/>
                  <a:gd name="connsiteX3" fmla="*/ 0 w 304800"/>
                  <a:gd name="connsiteY3" fmla="*/ 142875 h 142875"/>
                  <a:gd name="connsiteX4" fmla="*/ 304800 w 304800"/>
                  <a:gd name="connsiteY4" fmla="*/ 142875 h 142875"/>
                  <a:gd name="connsiteX5" fmla="*/ 304800 w 304800"/>
                  <a:gd name="connsiteY5" fmla="*/ 12383 h 142875"/>
                  <a:gd name="connsiteX6" fmla="*/ 292418 w 304800"/>
                  <a:gd name="connsiteY6" fmla="*/ 0 h 142875"/>
                  <a:gd name="connsiteX7" fmla="*/ 292418 w 3048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142875">
                    <a:moveTo>
                      <a:pt x="292418" y="0"/>
                    </a:moveTo>
                    <a:lnTo>
                      <a:pt x="12382" y="0"/>
                    </a:lnTo>
                    <a:cubicBezTo>
                      <a:pt x="5715" y="0"/>
                      <a:pt x="0" y="5715"/>
                      <a:pt x="0" y="12383"/>
                    </a:cubicBezTo>
                    <a:lnTo>
                      <a:pt x="0" y="142875"/>
                    </a:lnTo>
                    <a:lnTo>
                      <a:pt x="304800" y="142875"/>
                    </a:lnTo>
                    <a:lnTo>
                      <a:pt x="304800" y="12383"/>
                    </a:lnTo>
                    <a:cubicBezTo>
                      <a:pt x="304800" y="5715"/>
                      <a:pt x="299085" y="0"/>
                      <a:pt x="292418" y="0"/>
                    </a:cubicBezTo>
                    <a:lnTo>
                      <a:pt x="292418"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056647A-0EA6-49A9-9DE3-293192E7A847}"/>
                  </a:ext>
                </a:extLst>
              </p:cNvPr>
              <p:cNvSpPr/>
              <p:nvPr/>
            </p:nvSpPr>
            <p:spPr>
              <a:xfrm>
                <a:off x="7737312" y="191453"/>
                <a:ext cx="647700" cy="600075"/>
              </a:xfrm>
              <a:custGeom>
                <a:avLst/>
                <a:gdLst>
                  <a:gd name="connsiteX0" fmla="*/ 609600 w 647700"/>
                  <a:gd name="connsiteY0" fmla="*/ 294323 h 600075"/>
                  <a:gd name="connsiteX1" fmla="*/ 590550 w 647700"/>
                  <a:gd name="connsiteY1" fmla="*/ 294323 h 600075"/>
                  <a:gd name="connsiteX2" fmla="*/ 590550 w 647700"/>
                  <a:gd name="connsiteY2" fmla="*/ 65723 h 600075"/>
                  <a:gd name="connsiteX3" fmla="*/ 552450 w 647700"/>
                  <a:gd name="connsiteY3" fmla="*/ 0 h 600075"/>
                  <a:gd name="connsiteX4" fmla="*/ 552450 w 647700"/>
                  <a:gd name="connsiteY4" fmla="*/ 170498 h 600075"/>
                  <a:gd name="connsiteX5" fmla="*/ 495300 w 647700"/>
                  <a:gd name="connsiteY5" fmla="*/ 227648 h 600075"/>
                  <a:gd name="connsiteX6" fmla="*/ 361950 w 647700"/>
                  <a:gd name="connsiteY6" fmla="*/ 227648 h 600075"/>
                  <a:gd name="connsiteX7" fmla="*/ 361950 w 647700"/>
                  <a:gd name="connsiteY7" fmla="*/ 246698 h 600075"/>
                  <a:gd name="connsiteX8" fmla="*/ 342900 w 647700"/>
                  <a:gd name="connsiteY8" fmla="*/ 265748 h 600075"/>
                  <a:gd name="connsiteX9" fmla="*/ 304800 w 647700"/>
                  <a:gd name="connsiteY9" fmla="*/ 265748 h 600075"/>
                  <a:gd name="connsiteX10" fmla="*/ 285750 w 647700"/>
                  <a:gd name="connsiteY10" fmla="*/ 246698 h 600075"/>
                  <a:gd name="connsiteX11" fmla="*/ 285750 w 647700"/>
                  <a:gd name="connsiteY11" fmla="*/ 227648 h 600075"/>
                  <a:gd name="connsiteX12" fmla="*/ 152400 w 647700"/>
                  <a:gd name="connsiteY12" fmla="*/ 227648 h 600075"/>
                  <a:gd name="connsiteX13" fmla="*/ 95250 w 647700"/>
                  <a:gd name="connsiteY13" fmla="*/ 170498 h 600075"/>
                  <a:gd name="connsiteX14" fmla="*/ 95250 w 647700"/>
                  <a:gd name="connsiteY14" fmla="*/ 0 h 600075"/>
                  <a:gd name="connsiteX15" fmla="*/ 57150 w 647700"/>
                  <a:gd name="connsiteY15" fmla="*/ 65723 h 600075"/>
                  <a:gd name="connsiteX16" fmla="*/ 57150 w 647700"/>
                  <a:gd name="connsiteY16" fmla="*/ 294323 h 600075"/>
                  <a:gd name="connsiteX17" fmla="*/ 38100 w 647700"/>
                  <a:gd name="connsiteY17" fmla="*/ 294323 h 600075"/>
                  <a:gd name="connsiteX18" fmla="*/ 0 w 647700"/>
                  <a:gd name="connsiteY18" fmla="*/ 332423 h 600075"/>
                  <a:gd name="connsiteX19" fmla="*/ 0 w 647700"/>
                  <a:gd name="connsiteY19" fmla="*/ 484823 h 600075"/>
                  <a:gd name="connsiteX20" fmla="*/ 38100 w 647700"/>
                  <a:gd name="connsiteY20" fmla="*/ 522923 h 600075"/>
                  <a:gd name="connsiteX21" fmla="*/ 57150 w 647700"/>
                  <a:gd name="connsiteY21" fmla="*/ 522923 h 600075"/>
                  <a:gd name="connsiteX22" fmla="*/ 57150 w 647700"/>
                  <a:gd name="connsiteY22" fmla="*/ 570548 h 600075"/>
                  <a:gd name="connsiteX23" fmla="*/ 95250 w 647700"/>
                  <a:gd name="connsiteY23" fmla="*/ 608648 h 600075"/>
                  <a:gd name="connsiteX24" fmla="*/ 133350 w 647700"/>
                  <a:gd name="connsiteY24" fmla="*/ 608648 h 600075"/>
                  <a:gd name="connsiteX25" fmla="*/ 133350 w 647700"/>
                  <a:gd name="connsiteY25" fmla="*/ 478155 h 600075"/>
                  <a:gd name="connsiteX26" fmla="*/ 183833 w 647700"/>
                  <a:gd name="connsiteY26" fmla="*/ 427673 h 600075"/>
                  <a:gd name="connsiteX27" fmla="*/ 464820 w 647700"/>
                  <a:gd name="connsiteY27" fmla="*/ 427673 h 600075"/>
                  <a:gd name="connsiteX28" fmla="*/ 515303 w 647700"/>
                  <a:gd name="connsiteY28" fmla="*/ 478155 h 600075"/>
                  <a:gd name="connsiteX29" fmla="*/ 515303 w 647700"/>
                  <a:gd name="connsiteY29" fmla="*/ 608648 h 600075"/>
                  <a:gd name="connsiteX30" fmla="*/ 553403 w 647700"/>
                  <a:gd name="connsiteY30" fmla="*/ 608648 h 600075"/>
                  <a:gd name="connsiteX31" fmla="*/ 591503 w 647700"/>
                  <a:gd name="connsiteY31" fmla="*/ 570548 h 600075"/>
                  <a:gd name="connsiteX32" fmla="*/ 591503 w 647700"/>
                  <a:gd name="connsiteY32" fmla="*/ 522923 h 600075"/>
                  <a:gd name="connsiteX33" fmla="*/ 610553 w 647700"/>
                  <a:gd name="connsiteY33" fmla="*/ 522923 h 600075"/>
                  <a:gd name="connsiteX34" fmla="*/ 648653 w 647700"/>
                  <a:gd name="connsiteY34" fmla="*/ 484823 h 600075"/>
                  <a:gd name="connsiteX35" fmla="*/ 648653 w 647700"/>
                  <a:gd name="connsiteY35" fmla="*/ 332423 h 600075"/>
                  <a:gd name="connsiteX36" fmla="*/ 609600 w 647700"/>
                  <a:gd name="connsiteY36" fmla="*/ 294323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7700" h="600075">
                    <a:moveTo>
                      <a:pt x="609600" y="294323"/>
                    </a:moveTo>
                    <a:lnTo>
                      <a:pt x="590550" y="294323"/>
                    </a:lnTo>
                    <a:lnTo>
                      <a:pt x="590550" y="65723"/>
                    </a:lnTo>
                    <a:cubicBezTo>
                      <a:pt x="590550" y="38100"/>
                      <a:pt x="576263" y="13335"/>
                      <a:pt x="552450" y="0"/>
                    </a:cubicBezTo>
                    <a:lnTo>
                      <a:pt x="552450" y="170498"/>
                    </a:lnTo>
                    <a:cubicBezTo>
                      <a:pt x="552450" y="201930"/>
                      <a:pt x="526733" y="227648"/>
                      <a:pt x="495300" y="227648"/>
                    </a:cubicBezTo>
                    <a:lnTo>
                      <a:pt x="361950" y="227648"/>
                    </a:lnTo>
                    <a:lnTo>
                      <a:pt x="361950" y="246698"/>
                    </a:lnTo>
                    <a:cubicBezTo>
                      <a:pt x="361950" y="257175"/>
                      <a:pt x="353378" y="265748"/>
                      <a:pt x="342900" y="265748"/>
                    </a:cubicBezTo>
                    <a:lnTo>
                      <a:pt x="304800" y="265748"/>
                    </a:lnTo>
                    <a:cubicBezTo>
                      <a:pt x="294323" y="265748"/>
                      <a:pt x="285750" y="257175"/>
                      <a:pt x="285750" y="246698"/>
                    </a:cubicBezTo>
                    <a:lnTo>
                      <a:pt x="285750" y="227648"/>
                    </a:lnTo>
                    <a:lnTo>
                      <a:pt x="152400" y="227648"/>
                    </a:lnTo>
                    <a:cubicBezTo>
                      <a:pt x="120968" y="227648"/>
                      <a:pt x="95250" y="201930"/>
                      <a:pt x="95250" y="170498"/>
                    </a:cubicBezTo>
                    <a:lnTo>
                      <a:pt x="95250" y="0"/>
                    </a:lnTo>
                    <a:cubicBezTo>
                      <a:pt x="71438" y="13335"/>
                      <a:pt x="57150" y="39053"/>
                      <a:pt x="57150" y="65723"/>
                    </a:cubicBezTo>
                    <a:lnTo>
                      <a:pt x="57150" y="294323"/>
                    </a:lnTo>
                    <a:lnTo>
                      <a:pt x="38100" y="294323"/>
                    </a:lnTo>
                    <a:cubicBezTo>
                      <a:pt x="17145" y="294323"/>
                      <a:pt x="0" y="311468"/>
                      <a:pt x="0" y="332423"/>
                    </a:cubicBezTo>
                    <a:lnTo>
                      <a:pt x="0" y="484823"/>
                    </a:lnTo>
                    <a:cubicBezTo>
                      <a:pt x="0" y="505777"/>
                      <a:pt x="17145" y="522923"/>
                      <a:pt x="38100" y="522923"/>
                    </a:cubicBezTo>
                    <a:lnTo>
                      <a:pt x="57150" y="522923"/>
                    </a:lnTo>
                    <a:lnTo>
                      <a:pt x="57150" y="570548"/>
                    </a:lnTo>
                    <a:cubicBezTo>
                      <a:pt x="57150" y="591502"/>
                      <a:pt x="74295" y="608648"/>
                      <a:pt x="95250" y="608648"/>
                    </a:cubicBezTo>
                    <a:lnTo>
                      <a:pt x="133350" y="608648"/>
                    </a:lnTo>
                    <a:lnTo>
                      <a:pt x="133350" y="478155"/>
                    </a:lnTo>
                    <a:cubicBezTo>
                      <a:pt x="133350" y="450533"/>
                      <a:pt x="156210" y="427673"/>
                      <a:pt x="183833" y="427673"/>
                    </a:cubicBezTo>
                    <a:lnTo>
                      <a:pt x="464820" y="427673"/>
                    </a:lnTo>
                    <a:cubicBezTo>
                      <a:pt x="492442" y="427673"/>
                      <a:pt x="515303" y="450533"/>
                      <a:pt x="515303" y="478155"/>
                    </a:cubicBezTo>
                    <a:lnTo>
                      <a:pt x="515303" y="608648"/>
                    </a:lnTo>
                    <a:lnTo>
                      <a:pt x="553403" y="608648"/>
                    </a:lnTo>
                    <a:cubicBezTo>
                      <a:pt x="574358" y="608648"/>
                      <a:pt x="591503" y="591502"/>
                      <a:pt x="591503" y="570548"/>
                    </a:cubicBezTo>
                    <a:lnTo>
                      <a:pt x="591503" y="522923"/>
                    </a:lnTo>
                    <a:lnTo>
                      <a:pt x="610553" y="522923"/>
                    </a:lnTo>
                    <a:cubicBezTo>
                      <a:pt x="631508" y="522923"/>
                      <a:pt x="648653" y="505777"/>
                      <a:pt x="648653" y="484823"/>
                    </a:cubicBezTo>
                    <a:lnTo>
                      <a:pt x="648653" y="332423"/>
                    </a:lnTo>
                    <a:cubicBezTo>
                      <a:pt x="647700" y="311468"/>
                      <a:pt x="630555" y="294323"/>
                      <a:pt x="609600" y="294323"/>
                    </a:cubicBezTo>
                    <a:close/>
                  </a:path>
                </a:pathLst>
              </a:custGeom>
              <a:solidFill>
                <a:schemeClr val="bg1"/>
              </a:solidFill>
              <a:ln w="9525" cap="flat">
                <a:noFill/>
                <a:prstDash val="solid"/>
                <a:miter/>
              </a:ln>
            </p:spPr>
            <p:txBody>
              <a:bodyPr rtlCol="0" anchor="ctr"/>
              <a:lstStyle/>
              <a:p>
                <a:endParaRPr lang="en-US"/>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457200" y="1665976"/>
            <a:ext cx="4495800" cy="2582174"/>
          </a:xfrm>
        </p:spPr>
        <p:txBody>
          <a:bodyPr>
            <a:normAutofit/>
          </a:bodyPr>
          <a:lstStyle/>
          <a:p>
            <a:r>
              <a:rPr lang="en-US" sz="3600" dirty="0"/>
              <a:t>Meeting 1</a:t>
            </a:r>
            <a:br>
              <a:rPr lang="en-US" sz="3600" dirty="0"/>
            </a:br>
            <a:r>
              <a:rPr lang="en-US" sz="2800" dirty="0"/>
              <a:t>Welcome to GPS II/MAPP Program</a:t>
            </a:r>
          </a:p>
        </p:txBody>
      </p:sp>
      <p:pic>
        <p:nvPicPr>
          <p:cNvPr id="6" name="Picture 2">
            <a:extLst>
              <a:ext uri="{FF2B5EF4-FFF2-40B4-BE49-F238E27FC236}">
                <a16:creationId xmlns:a16="http://schemas.microsoft.com/office/drawing/2014/main" id="{82F9F050-F5CC-47BE-8E8B-0556A9BDF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10200" y="1612384"/>
            <a:ext cx="3657600" cy="269887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57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457200" y="1665975"/>
            <a:ext cx="4572000" cy="2591699"/>
          </a:xfrm>
        </p:spPr>
        <p:txBody>
          <a:bodyPr>
            <a:normAutofit/>
          </a:bodyPr>
          <a:lstStyle/>
          <a:p>
            <a:r>
              <a:rPr lang="en-US" sz="3600" dirty="0"/>
              <a:t>Meeting 3</a:t>
            </a:r>
            <a:br>
              <a:rPr lang="en-US" dirty="0"/>
            </a:br>
            <a:r>
              <a:rPr lang="en-US" sz="2800" dirty="0"/>
              <a:t>Losses and Gains: The Need to Be a Loss Expert</a:t>
            </a:r>
          </a:p>
        </p:txBody>
      </p:sp>
      <p:pic>
        <p:nvPicPr>
          <p:cNvPr id="6" name="Picture 2">
            <a:extLst>
              <a:ext uri="{FF2B5EF4-FFF2-40B4-BE49-F238E27FC236}">
                <a16:creationId xmlns:a16="http://schemas.microsoft.com/office/drawing/2014/main" id="{840EFCDF-8DF6-408D-9D7F-668018036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10200" y="1612384"/>
            <a:ext cx="3657600" cy="269887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490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00D405A0-F58C-4358-B9DC-0A54B428005A}"/>
              </a:ext>
            </a:extLst>
          </p:cNvPr>
          <p:cNvSpPr>
            <a:spLocks noGrp="1" noChangeArrowheads="1"/>
          </p:cNvSpPr>
          <p:nvPr>
            <p:ph type="body" idx="1"/>
          </p:nvPr>
        </p:nvSpPr>
        <p:spPr/>
        <p:txBody>
          <a:bodyPr/>
          <a:lstStyle/>
          <a:p>
            <a:r>
              <a:rPr lang="en-US" altLang="en-US" dirty="0"/>
              <a:t>Developmental grieving is grieving experienced at milestones in a person's life. It could also be triggered by memories of previous losses.</a:t>
            </a:r>
          </a:p>
        </p:txBody>
      </p:sp>
      <p:sp>
        <p:nvSpPr>
          <p:cNvPr id="2" name="Text Placeholder 1">
            <a:extLst>
              <a:ext uri="{FF2B5EF4-FFF2-40B4-BE49-F238E27FC236}">
                <a16:creationId xmlns:a16="http://schemas.microsoft.com/office/drawing/2014/main" id="{04B71E3B-2FB1-41A3-96ED-7C8F3CC12126}"/>
              </a:ext>
            </a:extLst>
          </p:cNvPr>
          <p:cNvSpPr>
            <a:spLocks noGrp="1"/>
          </p:cNvSpPr>
          <p:nvPr>
            <p:ph type="body" idx="13"/>
          </p:nvPr>
        </p:nvSpPr>
        <p:spPr/>
        <p:txBody>
          <a:bodyPr/>
          <a:lstStyle/>
          <a:p>
            <a:r>
              <a:rPr lang="en-US" altLang="en-US" dirty="0"/>
              <a:t>Developmental Grieving</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A6238-7DD1-48CD-9893-21CEE1A8820B}"/>
              </a:ext>
            </a:extLst>
          </p:cNvPr>
          <p:cNvSpPr>
            <a:spLocks noGrp="1"/>
          </p:cNvSpPr>
          <p:nvPr>
            <p:ph type="body" idx="1"/>
          </p:nvPr>
        </p:nvSpPr>
        <p:spPr/>
        <p:txBody>
          <a:bodyPr/>
          <a:lstStyle/>
          <a:p>
            <a:pPr marL="0" indent="0">
              <a:buNone/>
            </a:pPr>
            <a:r>
              <a:rPr lang="en-US" dirty="0"/>
              <a:t>A combination of story, diary, and scrapbook that has information about a child’s life experiences, including </a:t>
            </a:r>
          </a:p>
          <a:p>
            <a:pPr marL="685775" lvl="1" indent="-342900">
              <a:buFont typeface="Arial" panose="020B0604020202020204" pitchFamily="34" charset="0"/>
              <a:buChar char="•"/>
            </a:pPr>
            <a:r>
              <a:rPr lang="en-US" sz="2400" b="1" dirty="0">
                <a:solidFill>
                  <a:srgbClr val="646569"/>
                </a:solidFill>
              </a:rPr>
              <a:t>Pictures</a:t>
            </a:r>
          </a:p>
          <a:p>
            <a:pPr marL="685775" lvl="1" indent="-342900">
              <a:buFont typeface="Arial" panose="020B0604020202020204" pitchFamily="34" charset="0"/>
              <a:buChar char="•"/>
            </a:pPr>
            <a:r>
              <a:rPr lang="en-US" sz="2400" b="1" dirty="0">
                <a:solidFill>
                  <a:srgbClr val="646569"/>
                </a:solidFill>
              </a:rPr>
              <a:t>Report cards</a:t>
            </a:r>
          </a:p>
          <a:p>
            <a:pPr marL="685775" lvl="1" indent="-342900">
              <a:buFont typeface="Arial" panose="020B0604020202020204" pitchFamily="34" charset="0"/>
              <a:buChar char="•"/>
            </a:pPr>
            <a:r>
              <a:rPr lang="en-US" sz="2400" b="1" dirty="0">
                <a:solidFill>
                  <a:srgbClr val="646569"/>
                </a:solidFill>
              </a:rPr>
              <a:t>Souvenirs of special events</a:t>
            </a:r>
          </a:p>
          <a:p>
            <a:pPr marL="685775" lvl="1" indent="-342900">
              <a:buFont typeface="Arial" panose="020B0604020202020204" pitchFamily="34" charset="0"/>
              <a:buChar char="•"/>
            </a:pPr>
            <a:r>
              <a:rPr lang="en-US" sz="2400" b="1" dirty="0">
                <a:solidFill>
                  <a:srgbClr val="646569"/>
                </a:solidFill>
              </a:rPr>
              <a:t>Medical records</a:t>
            </a:r>
          </a:p>
        </p:txBody>
      </p:sp>
      <p:sp>
        <p:nvSpPr>
          <p:cNvPr id="6" name="Text Placeholder 5">
            <a:extLst>
              <a:ext uri="{FF2B5EF4-FFF2-40B4-BE49-F238E27FC236}">
                <a16:creationId xmlns:a16="http://schemas.microsoft.com/office/drawing/2014/main" id="{E83594EA-B4B6-4C5A-9CE2-7BD2467284BF}"/>
              </a:ext>
            </a:extLst>
          </p:cNvPr>
          <p:cNvSpPr>
            <a:spLocks noGrp="1"/>
          </p:cNvSpPr>
          <p:nvPr>
            <p:ph type="body" idx="13"/>
          </p:nvPr>
        </p:nvSpPr>
        <p:spPr/>
        <p:txBody>
          <a:bodyPr/>
          <a:lstStyle/>
          <a:p>
            <a:r>
              <a:rPr lang="en-US" dirty="0"/>
              <a:t>Lifebook</a:t>
            </a:r>
          </a:p>
        </p:txBody>
      </p:sp>
      <p:pic>
        <p:nvPicPr>
          <p:cNvPr id="5" name="Picture 4">
            <a:extLst>
              <a:ext uri="{FF2B5EF4-FFF2-40B4-BE49-F238E27FC236}">
                <a16:creationId xmlns:a16="http://schemas.microsoft.com/office/drawing/2014/main" id="{78ADADFA-A355-4900-9704-78F7E1AEA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422095"/>
            <a:ext cx="2530316" cy="1274670"/>
          </a:xfrm>
          <a:prstGeom prst="rect">
            <a:avLst/>
          </a:prstGeom>
        </p:spPr>
      </p:pic>
    </p:spTree>
    <p:extLst>
      <p:ext uri="{BB962C8B-B14F-4D97-AF65-F5344CB8AC3E}">
        <p14:creationId xmlns:p14="http://schemas.microsoft.com/office/powerpoint/2010/main" val="598971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73F3E5F7-3D7A-4E0A-8A50-6B27B828834D}"/>
              </a:ext>
            </a:extLst>
          </p:cNvPr>
          <p:cNvSpPr>
            <a:spLocks noGrp="1" noChangeArrowheads="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Select a recorder and a reporter</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Write answers to questions on Handout 4 on the flipchart</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Be ready to report in 7 minutes</a:t>
            </a:r>
          </a:p>
        </p:txBody>
      </p:sp>
      <p:sp>
        <p:nvSpPr>
          <p:cNvPr id="2" name="Text Placeholder 1">
            <a:extLst>
              <a:ext uri="{FF2B5EF4-FFF2-40B4-BE49-F238E27FC236}">
                <a16:creationId xmlns:a16="http://schemas.microsoft.com/office/drawing/2014/main" id="{E054B167-1038-472C-A34B-32B52714618A}"/>
              </a:ext>
            </a:extLst>
          </p:cNvPr>
          <p:cNvSpPr>
            <a:spLocks noGrp="1"/>
          </p:cNvSpPr>
          <p:nvPr>
            <p:ph type="body" idx="13"/>
          </p:nvPr>
        </p:nvSpPr>
        <p:spPr/>
        <p:txBody>
          <a:bodyPr/>
          <a:lstStyle/>
          <a:p>
            <a:r>
              <a:rPr lang="en-US" altLang="en-US" dirty="0"/>
              <a:t>Understanding and Helping Children </a:t>
            </a:r>
            <a:br>
              <a:rPr lang="en-US" altLang="en-US" dirty="0"/>
            </a:br>
            <a:r>
              <a:rPr lang="en-US" altLang="en-US" dirty="0"/>
              <a:t>Who Are Grieving</a:t>
            </a:r>
            <a:endParaRPr lang="en-US" dirty="0"/>
          </a:p>
        </p:txBody>
      </p:sp>
      <p:grpSp>
        <p:nvGrpSpPr>
          <p:cNvPr id="19" name="Group 18">
            <a:extLst>
              <a:ext uri="{FF2B5EF4-FFF2-40B4-BE49-F238E27FC236}">
                <a16:creationId xmlns:a16="http://schemas.microsoft.com/office/drawing/2014/main" id="{7BBCEAF0-EC85-4EE8-86D1-3B2DE27AA242}"/>
              </a:ext>
            </a:extLst>
          </p:cNvPr>
          <p:cNvGrpSpPr>
            <a:grpSpLocks noChangeAspect="1"/>
          </p:cNvGrpSpPr>
          <p:nvPr/>
        </p:nvGrpSpPr>
        <p:grpSpPr>
          <a:xfrm>
            <a:off x="8077200" y="505779"/>
            <a:ext cx="822960" cy="822960"/>
            <a:chOff x="2567603" y="2430780"/>
            <a:chExt cx="914400" cy="914400"/>
          </a:xfrm>
        </p:grpSpPr>
        <p:sp>
          <p:nvSpPr>
            <p:cNvPr id="20" name="Oval 19">
              <a:extLst>
                <a:ext uri="{FF2B5EF4-FFF2-40B4-BE49-F238E27FC236}">
                  <a16:creationId xmlns:a16="http://schemas.microsoft.com/office/drawing/2014/main" id="{0855888C-7B74-4E97-BC29-A8D30E45DC8C}"/>
                </a:ext>
              </a:extLst>
            </p:cNvPr>
            <p:cNvSpPr/>
            <p:nvPr/>
          </p:nvSpPr>
          <p:spPr>
            <a:xfrm>
              <a:off x="2567603" y="2430780"/>
              <a:ext cx="914400" cy="914400"/>
            </a:xfrm>
            <a:prstGeom prst="ellipse">
              <a:avLst/>
            </a:prstGeom>
            <a:solidFill>
              <a:srgbClr val="18AAD1"/>
            </a:solidFill>
            <a:ln>
              <a:solidFill>
                <a:srgbClr val="18A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aphic 56" descr="Chat">
              <a:extLst>
                <a:ext uri="{FF2B5EF4-FFF2-40B4-BE49-F238E27FC236}">
                  <a16:creationId xmlns:a16="http://schemas.microsoft.com/office/drawing/2014/main" id="{304292A5-6629-48A8-845F-B985E376A3C2}"/>
                </a:ext>
              </a:extLst>
            </p:cNvPr>
            <p:cNvGrpSpPr/>
            <p:nvPr/>
          </p:nvGrpSpPr>
          <p:grpSpPr>
            <a:xfrm>
              <a:off x="2659043" y="2522220"/>
              <a:ext cx="731520" cy="731520"/>
              <a:chOff x="4114800" y="2971800"/>
              <a:chExt cx="914400" cy="914400"/>
            </a:xfrm>
            <a:solidFill>
              <a:schemeClr val="bg1"/>
            </a:solidFill>
          </p:grpSpPr>
          <p:sp>
            <p:nvSpPr>
              <p:cNvPr id="22" name="Freeform: Shape 21">
                <a:extLst>
                  <a:ext uri="{FF2B5EF4-FFF2-40B4-BE49-F238E27FC236}">
                    <a16:creationId xmlns:a16="http://schemas.microsoft.com/office/drawing/2014/main" id="{1855C5C1-A244-416C-AACC-AEB1215C0B17}"/>
                  </a:ext>
                </a:extLst>
              </p:cNvPr>
              <p:cNvSpPr/>
              <p:nvPr/>
            </p:nvSpPr>
            <p:spPr>
              <a:xfrm>
                <a:off x="4191000" y="3162300"/>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300DF19-51CD-4EEB-9B44-55CF157D3AB8}"/>
                  </a:ext>
                </a:extLst>
              </p:cNvPr>
              <p:cNvSpPr/>
              <p:nvPr/>
            </p:nvSpPr>
            <p:spPr>
              <a:xfrm>
                <a:off x="4476750" y="3267075"/>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grpFill/>
              <a:ln w="9525" cap="flat">
                <a:noFill/>
                <a:prstDash val="solid"/>
                <a:miter/>
              </a:ln>
            </p:spPr>
            <p:txBody>
              <a:bodyPr rtlCol="0" anchor="ctr"/>
              <a:lstStyle/>
              <a:p>
                <a:endParaRPr lang="en-US"/>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D31CA29E-32A2-45A6-B7A9-221270044F58}"/>
              </a:ext>
            </a:extLst>
          </p:cNvPr>
          <p:cNvSpPr>
            <a:spLocks noGrp="1" noChangeArrowheads="1"/>
          </p:cNvSpPr>
          <p:nvPr>
            <p:ph type="body" idx="1"/>
          </p:nvPr>
        </p:nvSpPr>
        <p:spPr/>
        <p:txBody>
          <a:bodyPr/>
          <a:lstStyle/>
          <a:p>
            <a:pPr marL="800075" lvl="1" indent="-457200">
              <a:lnSpc>
                <a:spcPct val="85000"/>
              </a:lnSpc>
              <a:spcBef>
                <a:spcPts val="0"/>
              </a:spcBef>
              <a:spcAft>
                <a:spcPts val="1800"/>
              </a:spcAft>
              <a:buFont typeface="Arial" panose="020B0604020202020204" pitchFamily="34" charset="0"/>
              <a:buChar char="•"/>
            </a:pPr>
            <a:r>
              <a:rPr lang="en-US" altLang="en-US" sz="2400" b="1" dirty="0">
                <a:solidFill>
                  <a:srgbClr val="646569"/>
                </a:solidFill>
              </a:rPr>
              <a:t>Find another family</a:t>
            </a:r>
          </a:p>
          <a:p>
            <a:pPr marL="800075" lvl="1" indent="-457200">
              <a:lnSpc>
                <a:spcPct val="85000"/>
              </a:lnSpc>
              <a:spcBef>
                <a:spcPts val="0"/>
              </a:spcBef>
              <a:spcAft>
                <a:spcPts val="1800"/>
              </a:spcAft>
              <a:buFont typeface="Arial" panose="020B0604020202020204" pitchFamily="34" charset="0"/>
              <a:buChar char="•"/>
            </a:pPr>
            <a:r>
              <a:rPr lang="en-US" altLang="en-US" sz="2400" b="1" dirty="0">
                <a:solidFill>
                  <a:srgbClr val="646569"/>
                </a:solidFill>
              </a:rPr>
              <a:t>Use Handout 5</a:t>
            </a:r>
          </a:p>
          <a:p>
            <a:pPr marL="800075" lvl="1" indent="-457200">
              <a:lnSpc>
                <a:spcPct val="85000"/>
              </a:lnSpc>
              <a:spcBef>
                <a:spcPts val="0"/>
              </a:spcBef>
              <a:spcAft>
                <a:spcPts val="1800"/>
              </a:spcAft>
              <a:buFont typeface="Arial" panose="020B0604020202020204" pitchFamily="34" charset="0"/>
              <a:buChar char="•"/>
            </a:pPr>
            <a:r>
              <a:rPr lang="en-US" altLang="en-US" sz="2400" b="1" dirty="0">
                <a:solidFill>
                  <a:srgbClr val="646569"/>
                </a:solidFill>
              </a:rPr>
              <a:t>Discuss your individual and family situational losses</a:t>
            </a:r>
          </a:p>
          <a:p>
            <a:pPr marL="800075" lvl="1" indent="-457200">
              <a:lnSpc>
                <a:spcPct val="85000"/>
              </a:lnSpc>
              <a:spcBef>
                <a:spcPts val="0"/>
              </a:spcBef>
              <a:spcAft>
                <a:spcPts val="1800"/>
              </a:spcAft>
              <a:buFont typeface="Arial" panose="020B0604020202020204" pitchFamily="34" charset="0"/>
              <a:buChar char="•"/>
            </a:pPr>
            <a:r>
              <a:rPr lang="en-US" altLang="en-US" sz="2400" b="1" dirty="0">
                <a:solidFill>
                  <a:srgbClr val="646569"/>
                </a:solidFill>
              </a:rPr>
              <a:t>Discuss strengths and needs that these losses create for you in helping children who are grieving</a:t>
            </a:r>
          </a:p>
          <a:p>
            <a:pPr marL="800075" lvl="1" indent="-457200">
              <a:lnSpc>
                <a:spcPct val="85000"/>
              </a:lnSpc>
              <a:spcBef>
                <a:spcPts val="0"/>
              </a:spcBef>
              <a:spcAft>
                <a:spcPts val="1800"/>
              </a:spcAft>
              <a:buFont typeface="Arial" panose="020B0604020202020204" pitchFamily="34" charset="0"/>
              <a:buChar char="•"/>
            </a:pPr>
            <a:r>
              <a:rPr lang="en-US" altLang="en-US" sz="2400" b="1" dirty="0">
                <a:solidFill>
                  <a:srgbClr val="646569"/>
                </a:solidFill>
              </a:rPr>
              <a:t>You have 10 minutes</a:t>
            </a:r>
          </a:p>
        </p:txBody>
      </p:sp>
      <p:sp>
        <p:nvSpPr>
          <p:cNvPr id="2" name="Text Placeholder 1">
            <a:extLst>
              <a:ext uri="{FF2B5EF4-FFF2-40B4-BE49-F238E27FC236}">
                <a16:creationId xmlns:a16="http://schemas.microsoft.com/office/drawing/2014/main" id="{02B3B351-05AA-41FD-BB5C-66093CF7B461}"/>
              </a:ext>
            </a:extLst>
          </p:cNvPr>
          <p:cNvSpPr>
            <a:spLocks noGrp="1"/>
          </p:cNvSpPr>
          <p:nvPr>
            <p:ph type="body" idx="13"/>
          </p:nvPr>
        </p:nvSpPr>
        <p:spPr/>
        <p:txBody>
          <a:bodyPr/>
          <a:lstStyle/>
          <a:p>
            <a:r>
              <a:rPr lang="en-US" dirty="0"/>
              <a:t>Helping Children with Healthy Grieving – </a:t>
            </a:r>
            <a:br>
              <a:rPr lang="en-US" dirty="0"/>
            </a:br>
            <a:r>
              <a:rPr lang="en-US" dirty="0"/>
              <a:t>Family Strengths and Needs</a:t>
            </a:r>
          </a:p>
        </p:txBody>
      </p:sp>
      <p:grpSp>
        <p:nvGrpSpPr>
          <p:cNvPr id="31" name="Group 30">
            <a:extLst>
              <a:ext uri="{FF2B5EF4-FFF2-40B4-BE49-F238E27FC236}">
                <a16:creationId xmlns:a16="http://schemas.microsoft.com/office/drawing/2014/main" id="{C4853BE3-B0B8-4150-94E3-CC27788A152F}"/>
              </a:ext>
            </a:extLst>
          </p:cNvPr>
          <p:cNvGrpSpPr>
            <a:grpSpLocks noChangeAspect="1"/>
          </p:cNvGrpSpPr>
          <p:nvPr/>
        </p:nvGrpSpPr>
        <p:grpSpPr>
          <a:xfrm>
            <a:off x="8077200" y="505779"/>
            <a:ext cx="822960" cy="822960"/>
            <a:chOff x="2567603" y="2430780"/>
            <a:chExt cx="914400" cy="914400"/>
          </a:xfrm>
        </p:grpSpPr>
        <p:sp>
          <p:nvSpPr>
            <p:cNvPr id="32" name="Oval 31">
              <a:extLst>
                <a:ext uri="{FF2B5EF4-FFF2-40B4-BE49-F238E27FC236}">
                  <a16:creationId xmlns:a16="http://schemas.microsoft.com/office/drawing/2014/main" id="{5113B4DF-8204-4289-BF7D-0803FF31A253}"/>
                </a:ext>
              </a:extLst>
            </p:cNvPr>
            <p:cNvSpPr/>
            <p:nvPr/>
          </p:nvSpPr>
          <p:spPr>
            <a:xfrm>
              <a:off x="2567603" y="2430780"/>
              <a:ext cx="914400" cy="914400"/>
            </a:xfrm>
            <a:prstGeom prst="ellipse">
              <a:avLst/>
            </a:prstGeom>
            <a:solidFill>
              <a:srgbClr val="18AAD1"/>
            </a:solidFill>
            <a:ln>
              <a:solidFill>
                <a:srgbClr val="18A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aphic 56" descr="Chat">
              <a:extLst>
                <a:ext uri="{FF2B5EF4-FFF2-40B4-BE49-F238E27FC236}">
                  <a16:creationId xmlns:a16="http://schemas.microsoft.com/office/drawing/2014/main" id="{F99ADC4B-455B-493E-9AE2-818A465CCE03}"/>
                </a:ext>
              </a:extLst>
            </p:cNvPr>
            <p:cNvGrpSpPr/>
            <p:nvPr/>
          </p:nvGrpSpPr>
          <p:grpSpPr>
            <a:xfrm>
              <a:off x="2659043" y="2522220"/>
              <a:ext cx="731520" cy="731520"/>
              <a:chOff x="4114800" y="2971800"/>
              <a:chExt cx="914400" cy="914400"/>
            </a:xfrm>
            <a:solidFill>
              <a:schemeClr val="bg1"/>
            </a:solidFill>
          </p:grpSpPr>
          <p:sp>
            <p:nvSpPr>
              <p:cNvPr id="34" name="Freeform: Shape 33">
                <a:extLst>
                  <a:ext uri="{FF2B5EF4-FFF2-40B4-BE49-F238E27FC236}">
                    <a16:creationId xmlns:a16="http://schemas.microsoft.com/office/drawing/2014/main" id="{C1629FC4-5F90-4596-9396-431B7B99050A}"/>
                  </a:ext>
                </a:extLst>
              </p:cNvPr>
              <p:cNvSpPr/>
              <p:nvPr/>
            </p:nvSpPr>
            <p:spPr>
              <a:xfrm>
                <a:off x="4191000" y="3162300"/>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5A30B42-B2A6-4E67-BB30-806779AFE5BB}"/>
                  </a:ext>
                </a:extLst>
              </p:cNvPr>
              <p:cNvSpPr/>
              <p:nvPr/>
            </p:nvSpPr>
            <p:spPr>
              <a:xfrm>
                <a:off x="4476750" y="3267075"/>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grpFill/>
              <a:ln w="9525" cap="flat">
                <a:noFill/>
                <a:prstDash val="solid"/>
                <a:miter/>
              </a:ln>
            </p:spPr>
            <p:txBody>
              <a:bodyPr rtlCol="0" anchor="ctr"/>
              <a:lstStyle/>
              <a:p>
                <a:endParaRPr lang="en-US"/>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90F534-6314-4B6B-BE90-219BC1E2BD35}"/>
              </a:ext>
            </a:extLst>
          </p:cNvPr>
          <p:cNvSpPr>
            <a:spLocks noGrp="1"/>
          </p:cNvSpPr>
          <p:nvPr>
            <p:ph type="body" idx="13"/>
          </p:nvPr>
        </p:nvSpPr>
        <p:spPr/>
        <p:txBody>
          <a:bodyPr/>
          <a:lstStyle/>
          <a:p>
            <a:pPr marL="0" indent="0">
              <a:buNone/>
            </a:pPr>
            <a:r>
              <a:rPr lang="en-US" dirty="0"/>
              <a:t>What are </a:t>
            </a:r>
            <a:r>
              <a:rPr lang="en-US" sz="3600" b="1" u="sng" dirty="0">
                <a:solidFill>
                  <a:srgbClr val="553278"/>
                </a:solidFill>
                <a:effectLst/>
              </a:rPr>
              <a:t>important issues</a:t>
            </a:r>
            <a:r>
              <a:rPr lang="en-US" sz="3600" b="1" dirty="0">
                <a:solidFill>
                  <a:srgbClr val="553278"/>
                </a:solidFill>
                <a:effectLst>
                  <a:glow rad="101600">
                    <a:srgbClr val="FFFF00">
                      <a:alpha val="60000"/>
                    </a:srgbClr>
                  </a:glow>
                </a:effectLst>
              </a:rPr>
              <a:t> </a:t>
            </a:r>
            <a:r>
              <a:rPr lang="en-US" dirty="0"/>
              <a:t>about loss and grieving that foster/adoptive parents need to consider</a:t>
            </a:r>
            <a:r>
              <a:rPr lang="en-US" dirty="0">
                <a:solidFill>
                  <a:srgbClr val="553278"/>
                </a:solidFill>
              </a:rPr>
              <a:t> </a:t>
            </a:r>
            <a:r>
              <a:rPr lang="en-US" sz="3600" b="1" u="sng" dirty="0">
                <a:solidFill>
                  <a:srgbClr val="553278"/>
                </a:solidFill>
                <a:effectLst/>
              </a:rPr>
              <a:t>before</a:t>
            </a:r>
            <a:r>
              <a:rPr lang="en-US" dirty="0">
                <a:solidFill>
                  <a:srgbClr val="553278"/>
                </a:solidFill>
              </a:rPr>
              <a:t> </a:t>
            </a:r>
            <a:r>
              <a:rPr lang="en-US" dirty="0"/>
              <a:t>a child is placed with them? </a:t>
            </a:r>
          </a:p>
        </p:txBody>
      </p:sp>
      <p:grpSp>
        <p:nvGrpSpPr>
          <p:cNvPr id="18" name="Group 17">
            <a:extLst>
              <a:ext uri="{FF2B5EF4-FFF2-40B4-BE49-F238E27FC236}">
                <a16:creationId xmlns:a16="http://schemas.microsoft.com/office/drawing/2014/main" id="{0BC289F7-9897-47F3-BB35-48AB8F04303A}"/>
              </a:ext>
            </a:extLst>
          </p:cNvPr>
          <p:cNvGrpSpPr>
            <a:grpSpLocks noChangeAspect="1"/>
          </p:cNvGrpSpPr>
          <p:nvPr/>
        </p:nvGrpSpPr>
        <p:grpSpPr>
          <a:xfrm>
            <a:off x="8077200" y="505779"/>
            <a:ext cx="822960" cy="822960"/>
            <a:chOff x="3226733" y="1188765"/>
            <a:chExt cx="914400" cy="914400"/>
          </a:xfrm>
        </p:grpSpPr>
        <p:sp>
          <p:nvSpPr>
            <p:cNvPr id="19" name="Oval 18">
              <a:extLst>
                <a:ext uri="{FF2B5EF4-FFF2-40B4-BE49-F238E27FC236}">
                  <a16:creationId xmlns:a16="http://schemas.microsoft.com/office/drawing/2014/main" id="{1C500F4A-05F2-4483-BD7B-F92EC0F5360F}"/>
                </a:ext>
              </a:extLst>
            </p:cNvPr>
            <p:cNvSpPr/>
            <p:nvPr/>
          </p:nvSpPr>
          <p:spPr>
            <a:xfrm>
              <a:off x="3226733" y="1188765"/>
              <a:ext cx="914400" cy="914400"/>
            </a:xfrm>
            <a:prstGeom prst="ellipse">
              <a:avLst/>
            </a:prstGeom>
            <a:solidFill>
              <a:srgbClr val="F89839"/>
            </a:solidFill>
            <a:ln>
              <a:solidFill>
                <a:srgbClr val="F89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aphic 22" descr="Lightbulb">
              <a:extLst>
                <a:ext uri="{FF2B5EF4-FFF2-40B4-BE49-F238E27FC236}">
                  <a16:creationId xmlns:a16="http://schemas.microsoft.com/office/drawing/2014/main" id="{272F9210-C1DB-4793-A107-8BD12F100537}"/>
                </a:ext>
              </a:extLst>
            </p:cNvPr>
            <p:cNvGrpSpPr/>
            <p:nvPr/>
          </p:nvGrpSpPr>
          <p:grpSpPr>
            <a:xfrm>
              <a:off x="3318173" y="1280205"/>
              <a:ext cx="731520" cy="731520"/>
              <a:chOff x="5637423" y="1210777"/>
              <a:chExt cx="914400" cy="914400"/>
            </a:xfrm>
          </p:grpSpPr>
          <p:sp>
            <p:nvSpPr>
              <p:cNvPr id="21" name="Freeform: Shape 20">
                <a:extLst>
                  <a:ext uri="{FF2B5EF4-FFF2-40B4-BE49-F238E27FC236}">
                    <a16:creationId xmlns:a16="http://schemas.microsoft.com/office/drawing/2014/main" id="{0BD65617-99F1-4F13-8B3D-E6D0C322D22B}"/>
                  </a:ext>
                </a:extLst>
              </p:cNvPr>
              <p:cNvSpPr/>
              <p:nvPr/>
            </p:nvSpPr>
            <p:spPr>
              <a:xfrm>
                <a:off x="5970798" y="1820377"/>
                <a:ext cx="247650" cy="57150"/>
              </a:xfrm>
              <a:custGeom>
                <a:avLst/>
                <a:gdLst>
                  <a:gd name="connsiteX0" fmla="*/ 28575 w 247650"/>
                  <a:gd name="connsiteY0" fmla="*/ 0 h 57150"/>
                  <a:gd name="connsiteX1" fmla="*/ 219075 w 247650"/>
                  <a:gd name="connsiteY1" fmla="*/ 0 h 57150"/>
                  <a:gd name="connsiteX2" fmla="*/ 247650 w 247650"/>
                  <a:gd name="connsiteY2" fmla="*/ 28575 h 57150"/>
                  <a:gd name="connsiteX3" fmla="*/ 219075 w 247650"/>
                  <a:gd name="connsiteY3" fmla="*/ 57150 h 57150"/>
                  <a:gd name="connsiteX4" fmla="*/ 28575 w 247650"/>
                  <a:gd name="connsiteY4" fmla="*/ 57150 h 57150"/>
                  <a:gd name="connsiteX5" fmla="*/ 0 w 247650"/>
                  <a:gd name="connsiteY5" fmla="*/ 28575 h 57150"/>
                  <a:gd name="connsiteX6" fmla="*/ 28575 w 2476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solidFill>
                <a:schemeClr val="bg1"/>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90E7FEF8-7D9D-4543-B6DF-927CB7D700A1}"/>
                  </a:ext>
                </a:extLst>
              </p:cNvPr>
              <p:cNvSpPr/>
              <p:nvPr/>
            </p:nvSpPr>
            <p:spPr>
              <a:xfrm>
                <a:off x="5970798" y="1915627"/>
                <a:ext cx="247650" cy="57150"/>
              </a:xfrm>
              <a:custGeom>
                <a:avLst/>
                <a:gdLst>
                  <a:gd name="connsiteX0" fmla="*/ 28575 w 247650"/>
                  <a:gd name="connsiteY0" fmla="*/ 0 h 57150"/>
                  <a:gd name="connsiteX1" fmla="*/ 219075 w 247650"/>
                  <a:gd name="connsiteY1" fmla="*/ 0 h 57150"/>
                  <a:gd name="connsiteX2" fmla="*/ 247650 w 247650"/>
                  <a:gd name="connsiteY2" fmla="*/ 28575 h 57150"/>
                  <a:gd name="connsiteX3" fmla="*/ 219075 w 247650"/>
                  <a:gd name="connsiteY3" fmla="*/ 57150 h 57150"/>
                  <a:gd name="connsiteX4" fmla="*/ 28575 w 247650"/>
                  <a:gd name="connsiteY4" fmla="*/ 57150 h 57150"/>
                  <a:gd name="connsiteX5" fmla="*/ 0 w 247650"/>
                  <a:gd name="connsiteY5" fmla="*/ 28575 h 57150"/>
                  <a:gd name="connsiteX6" fmla="*/ 28575 w 2476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solidFill>
                <a:schemeClr val="bg1"/>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670B863-C8AF-46B0-912C-AF37D8CBD8D5}"/>
                  </a:ext>
                </a:extLst>
              </p:cNvPr>
              <p:cNvSpPr/>
              <p:nvPr/>
            </p:nvSpPr>
            <p:spPr>
              <a:xfrm>
                <a:off x="6032711" y="2010877"/>
                <a:ext cx="123825" cy="57150"/>
              </a:xfrm>
              <a:custGeom>
                <a:avLst/>
                <a:gdLst>
                  <a:gd name="connsiteX0" fmla="*/ 0 w 123825"/>
                  <a:gd name="connsiteY0" fmla="*/ 0 h 57150"/>
                  <a:gd name="connsiteX1" fmla="*/ 61913 w 123825"/>
                  <a:gd name="connsiteY1" fmla="*/ 57150 h 57150"/>
                  <a:gd name="connsiteX2" fmla="*/ 123825 w 123825"/>
                  <a:gd name="connsiteY2" fmla="*/ 0 h 57150"/>
                  <a:gd name="connsiteX3" fmla="*/ 0 w 123825"/>
                  <a:gd name="connsiteY3" fmla="*/ 0 h 57150"/>
                </a:gdLst>
                <a:ahLst/>
                <a:cxnLst>
                  <a:cxn ang="0">
                    <a:pos x="connsiteX0" y="connsiteY0"/>
                  </a:cxn>
                  <a:cxn ang="0">
                    <a:pos x="connsiteX1" y="connsiteY1"/>
                  </a:cxn>
                  <a:cxn ang="0">
                    <a:pos x="connsiteX2" y="connsiteY2"/>
                  </a:cxn>
                  <a:cxn ang="0">
                    <a:pos x="connsiteX3" y="connsiteY3"/>
                  </a:cxn>
                </a:cxnLst>
                <a:rect l="l" t="t" r="r" b="b"/>
                <a:pathLst>
                  <a:path w="123825" h="57150">
                    <a:moveTo>
                      <a:pt x="0" y="0"/>
                    </a:moveTo>
                    <a:cubicBezTo>
                      <a:pt x="2857" y="32385"/>
                      <a:pt x="29527" y="57150"/>
                      <a:pt x="61913" y="57150"/>
                    </a:cubicBezTo>
                    <a:cubicBezTo>
                      <a:pt x="94298" y="57150"/>
                      <a:pt x="120968" y="32385"/>
                      <a:pt x="123825" y="0"/>
                    </a:cubicBezTo>
                    <a:lnTo>
                      <a:pt x="0" y="0"/>
                    </a:lnTo>
                    <a:close/>
                  </a:path>
                </a:pathLst>
              </a:custGeom>
              <a:solidFill>
                <a:schemeClr val="bg1"/>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73300C6-AC4C-4966-8A25-F9647D65D02B}"/>
                  </a:ext>
                </a:extLst>
              </p:cNvPr>
              <p:cNvSpPr/>
              <p:nvPr/>
            </p:nvSpPr>
            <p:spPr>
              <a:xfrm>
                <a:off x="5846973" y="1267927"/>
                <a:ext cx="495300" cy="514350"/>
              </a:xfrm>
              <a:custGeom>
                <a:avLst/>
                <a:gdLst>
                  <a:gd name="connsiteX0" fmla="*/ 247650 w 495300"/>
                  <a:gd name="connsiteY0" fmla="*/ 0 h 514350"/>
                  <a:gd name="connsiteX1" fmla="*/ 247650 w 495300"/>
                  <a:gd name="connsiteY1" fmla="*/ 0 h 514350"/>
                  <a:gd name="connsiteX2" fmla="*/ 247650 w 495300"/>
                  <a:gd name="connsiteY2" fmla="*/ 0 h 514350"/>
                  <a:gd name="connsiteX3" fmla="*/ 0 w 495300"/>
                  <a:gd name="connsiteY3" fmla="*/ 244793 h 514350"/>
                  <a:gd name="connsiteX4" fmla="*/ 0 w 495300"/>
                  <a:gd name="connsiteY4" fmla="*/ 253365 h 514350"/>
                  <a:gd name="connsiteX5" fmla="*/ 17145 w 495300"/>
                  <a:gd name="connsiteY5" fmla="*/ 339090 h 514350"/>
                  <a:gd name="connsiteX6" fmla="*/ 60007 w 495300"/>
                  <a:gd name="connsiteY6" fmla="*/ 409575 h 514350"/>
                  <a:gd name="connsiteX7" fmla="*/ 118110 w 495300"/>
                  <a:gd name="connsiteY7" fmla="*/ 503873 h 514350"/>
                  <a:gd name="connsiteX8" fmla="*/ 135255 w 495300"/>
                  <a:gd name="connsiteY8" fmla="*/ 514350 h 514350"/>
                  <a:gd name="connsiteX9" fmla="*/ 360045 w 495300"/>
                  <a:gd name="connsiteY9" fmla="*/ 514350 h 514350"/>
                  <a:gd name="connsiteX10" fmla="*/ 377190 w 495300"/>
                  <a:gd name="connsiteY10" fmla="*/ 503873 h 514350"/>
                  <a:gd name="connsiteX11" fmla="*/ 435292 w 495300"/>
                  <a:gd name="connsiteY11" fmla="*/ 409575 h 514350"/>
                  <a:gd name="connsiteX12" fmla="*/ 478155 w 495300"/>
                  <a:gd name="connsiteY12" fmla="*/ 339090 h 514350"/>
                  <a:gd name="connsiteX13" fmla="*/ 495300 w 495300"/>
                  <a:gd name="connsiteY13" fmla="*/ 253365 h 514350"/>
                  <a:gd name="connsiteX14" fmla="*/ 495300 w 495300"/>
                  <a:gd name="connsiteY14" fmla="*/ 244793 h 514350"/>
                  <a:gd name="connsiteX15" fmla="*/ 247650 w 495300"/>
                  <a:gd name="connsiteY15" fmla="*/ 0 h 514350"/>
                  <a:gd name="connsiteX16" fmla="*/ 438150 w 495300"/>
                  <a:gd name="connsiteY16" fmla="*/ 252413 h 514350"/>
                  <a:gd name="connsiteX17" fmla="*/ 424815 w 495300"/>
                  <a:gd name="connsiteY17" fmla="*/ 319088 h 514350"/>
                  <a:gd name="connsiteX18" fmla="*/ 392430 w 495300"/>
                  <a:gd name="connsiteY18" fmla="*/ 371475 h 514350"/>
                  <a:gd name="connsiteX19" fmla="*/ 337185 w 495300"/>
                  <a:gd name="connsiteY19" fmla="*/ 457200 h 514350"/>
                  <a:gd name="connsiteX20" fmla="*/ 247650 w 495300"/>
                  <a:gd name="connsiteY20" fmla="*/ 457200 h 514350"/>
                  <a:gd name="connsiteX21" fmla="*/ 159068 w 495300"/>
                  <a:gd name="connsiteY21" fmla="*/ 457200 h 514350"/>
                  <a:gd name="connsiteX22" fmla="*/ 103823 w 495300"/>
                  <a:gd name="connsiteY22" fmla="*/ 371475 h 514350"/>
                  <a:gd name="connsiteX23" fmla="*/ 71438 w 495300"/>
                  <a:gd name="connsiteY23" fmla="*/ 319088 h 514350"/>
                  <a:gd name="connsiteX24" fmla="*/ 58103 w 495300"/>
                  <a:gd name="connsiteY24" fmla="*/ 252413 h 514350"/>
                  <a:gd name="connsiteX25" fmla="*/ 58103 w 495300"/>
                  <a:gd name="connsiteY25" fmla="*/ 244793 h 514350"/>
                  <a:gd name="connsiteX26" fmla="*/ 248602 w 495300"/>
                  <a:gd name="connsiteY26" fmla="*/ 56197 h 514350"/>
                  <a:gd name="connsiteX27" fmla="*/ 248602 w 495300"/>
                  <a:gd name="connsiteY27" fmla="*/ 56197 h 514350"/>
                  <a:gd name="connsiteX28" fmla="*/ 248602 w 495300"/>
                  <a:gd name="connsiteY28" fmla="*/ 56197 h 514350"/>
                  <a:gd name="connsiteX29" fmla="*/ 248602 w 495300"/>
                  <a:gd name="connsiteY29" fmla="*/ 56197 h 514350"/>
                  <a:gd name="connsiteX30" fmla="*/ 248602 w 495300"/>
                  <a:gd name="connsiteY30" fmla="*/ 56197 h 514350"/>
                  <a:gd name="connsiteX31" fmla="*/ 248602 w 495300"/>
                  <a:gd name="connsiteY31" fmla="*/ 56197 h 514350"/>
                  <a:gd name="connsiteX32" fmla="*/ 248602 w 495300"/>
                  <a:gd name="connsiteY32" fmla="*/ 56197 h 514350"/>
                  <a:gd name="connsiteX33" fmla="*/ 439103 w 495300"/>
                  <a:gd name="connsiteY33" fmla="*/ 244793 h 514350"/>
                  <a:gd name="connsiteX34" fmla="*/ 439103 w 495300"/>
                  <a:gd name="connsiteY34" fmla="*/ 252413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5300" h="514350">
                    <a:moveTo>
                      <a:pt x="247650" y="0"/>
                    </a:moveTo>
                    <a:cubicBezTo>
                      <a:pt x="247650" y="0"/>
                      <a:pt x="247650" y="0"/>
                      <a:pt x="247650" y="0"/>
                    </a:cubicBezTo>
                    <a:cubicBezTo>
                      <a:pt x="247650" y="0"/>
                      <a:pt x="247650" y="0"/>
                      <a:pt x="247650" y="0"/>
                    </a:cubicBezTo>
                    <a:cubicBezTo>
                      <a:pt x="112395" y="952"/>
                      <a:pt x="2857" y="109538"/>
                      <a:pt x="0" y="244793"/>
                    </a:cubicBezTo>
                    <a:lnTo>
                      <a:pt x="0" y="253365"/>
                    </a:lnTo>
                    <a:cubicBezTo>
                      <a:pt x="953" y="282893"/>
                      <a:pt x="6668" y="311468"/>
                      <a:pt x="17145" y="339090"/>
                    </a:cubicBezTo>
                    <a:cubicBezTo>
                      <a:pt x="27622" y="364808"/>
                      <a:pt x="41910" y="388620"/>
                      <a:pt x="60007" y="409575"/>
                    </a:cubicBezTo>
                    <a:cubicBezTo>
                      <a:pt x="82868" y="434340"/>
                      <a:pt x="107632" y="482918"/>
                      <a:pt x="118110" y="503873"/>
                    </a:cubicBezTo>
                    <a:cubicBezTo>
                      <a:pt x="120968" y="510540"/>
                      <a:pt x="127635" y="514350"/>
                      <a:pt x="135255" y="514350"/>
                    </a:cubicBezTo>
                    <a:lnTo>
                      <a:pt x="360045" y="514350"/>
                    </a:lnTo>
                    <a:cubicBezTo>
                      <a:pt x="367665" y="514350"/>
                      <a:pt x="374333" y="510540"/>
                      <a:pt x="377190" y="503873"/>
                    </a:cubicBezTo>
                    <a:cubicBezTo>
                      <a:pt x="387668" y="482918"/>
                      <a:pt x="412433" y="434340"/>
                      <a:pt x="435292" y="409575"/>
                    </a:cubicBezTo>
                    <a:cubicBezTo>
                      <a:pt x="453390" y="388620"/>
                      <a:pt x="468630" y="364808"/>
                      <a:pt x="478155" y="339090"/>
                    </a:cubicBezTo>
                    <a:cubicBezTo>
                      <a:pt x="488633" y="311468"/>
                      <a:pt x="494348" y="282893"/>
                      <a:pt x="495300" y="253365"/>
                    </a:cubicBezTo>
                    <a:lnTo>
                      <a:pt x="495300" y="244793"/>
                    </a:lnTo>
                    <a:cubicBezTo>
                      <a:pt x="492442" y="109538"/>
                      <a:pt x="382905" y="952"/>
                      <a:pt x="247650" y="0"/>
                    </a:cubicBezTo>
                    <a:close/>
                    <a:moveTo>
                      <a:pt x="438150" y="252413"/>
                    </a:moveTo>
                    <a:cubicBezTo>
                      <a:pt x="437198" y="275273"/>
                      <a:pt x="432435" y="298133"/>
                      <a:pt x="424815" y="319088"/>
                    </a:cubicBezTo>
                    <a:cubicBezTo>
                      <a:pt x="417195" y="338138"/>
                      <a:pt x="406717" y="356235"/>
                      <a:pt x="392430" y="371475"/>
                    </a:cubicBezTo>
                    <a:cubicBezTo>
                      <a:pt x="370523" y="398145"/>
                      <a:pt x="351473" y="426720"/>
                      <a:pt x="337185" y="457200"/>
                    </a:cubicBezTo>
                    <a:lnTo>
                      <a:pt x="247650" y="457200"/>
                    </a:lnTo>
                    <a:lnTo>
                      <a:pt x="159068" y="457200"/>
                    </a:lnTo>
                    <a:cubicBezTo>
                      <a:pt x="143827" y="426720"/>
                      <a:pt x="124777" y="398145"/>
                      <a:pt x="103823" y="371475"/>
                    </a:cubicBezTo>
                    <a:cubicBezTo>
                      <a:pt x="90488" y="356235"/>
                      <a:pt x="79057" y="338138"/>
                      <a:pt x="71438" y="319088"/>
                    </a:cubicBezTo>
                    <a:cubicBezTo>
                      <a:pt x="62865" y="298133"/>
                      <a:pt x="59055" y="275273"/>
                      <a:pt x="58103" y="252413"/>
                    </a:cubicBezTo>
                    <a:lnTo>
                      <a:pt x="58103" y="244793"/>
                    </a:lnTo>
                    <a:cubicBezTo>
                      <a:pt x="60007" y="140970"/>
                      <a:pt x="144780" y="57150"/>
                      <a:pt x="248602" y="56197"/>
                    </a:cubicBezTo>
                    <a:lnTo>
                      <a:pt x="248602" y="56197"/>
                    </a:lnTo>
                    <a:lnTo>
                      <a:pt x="248602" y="56197"/>
                    </a:lnTo>
                    <a:cubicBezTo>
                      <a:pt x="248602" y="56197"/>
                      <a:pt x="248602" y="56197"/>
                      <a:pt x="248602" y="56197"/>
                    </a:cubicBezTo>
                    <a:cubicBezTo>
                      <a:pt x="248602" y="56197"/>
                      <a:pt x="248602" y="56197"/>
                      <a:pt x="248602" y="56197"/>
                    </a:cubicBezTo>
                    <a:lnTo>
                      <a:pt x="248602" y="56197"/>
                    </a:lnTo>
                    <a:lnTo>
                      <a:pt x="248602" y="56197"/>
                    </a:lnTo>
                    <a:cubicBezTo>
                      <a:pt x="352425" y="57150"/>
                      <a:pt x="437198" y="140018"/>
                      <a:pt x="439103" y="244793"/>
                    </a:cubicBezTo>
                    <a:lnTo>
                      <a:pt x="439103" y="252413"/>
                    </a:lnTo>
                    <a:close/>
                  </a:path>
                </a:pathLst>
              </a:custGeom>
              <a:solidFill>
                <a:schemeClr val="bg1"/>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03141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90F534-6314-4B6B-BE90-219BC1E2BD35}"/>
              </a:ext>
            </a:extLst>
          </p:cNvPr>
          <p:cNvSpPr>
            <a:spLocks noGrp="1"/>
          </p:cNvSpPr>
          <p:nvPr>
            <p:ph type="body" idx="13"/>
          </p:nvPr>
        </p:nvSpPr>
        <p:spPr/>
        <p:txBody>
          <a:bodyPr/>
          <a:lstStyle/>
          <a:p>
            <a:pPr marL="0" indent="0">
              <a:buNone/>
            </a:pPr>
            <a:r>
              <a:rPr lang="en-US" dirty="0"/>
              <a:t>What are </a:t>
            </a:r>
            <a:r>
              <a:rPr lang="en-US" sz="3600" b="1" u="sng" dirty="0">
                <a:solidFill>
                  <a:srgbClr val="553278"/>
                </a:solidFill>
                <a:effectLst/>
              </a:rPr>
              <a:t>important issues</a:t>
            </a:r>
            <a:r>
              <a:rPr lang="en-US" sz="3600" b="1" dirty="0">
                <a:solidFill>
                  <a:srgbClr val="553278"/>
                </a:solidFill>
                <a:effectLst/>
              </a:rPr>
              <a:t> </a:t>
            </a:r>
            <a:r>
              <a:rPr lang="en-US" dirty="0"/>
              <a:t>about loss and grieving that foster/adoptive parents need to consider </a:t>
            </a:r>
            <a:r>
              <a:rPr lang="en-US" sz="3600" b="1" u="sng" dirty="0">
                <a:solidFill>
                  <a:srgbClr val="553278"/>
                </a:solidFill>
                <a:effectLst/>
              </a:rPr>
              <a:t>after</a:t>
            </a:r>
            <a:r>
              <a:rPr lang="en-US" dirty="0"/>
              <a:t> a child is placed with them? </a:t>
            </a:r>
          </a:p>
        </p:txBody>
      </p:sp>
      <p:grpSp>
        <p:nvGrpSpPr>
          <p:cNvPr id="11" name="Group 10">
            <a:extLst>
              <a:ext uri="{FF2B5EF4-FFF2-40B4-BE49-F238E27FC236}">
                <a16:creationId xmlns:a16="http://schemas.microsoft.com/office/drawing/2014/main" id="{8596CF8B-341D-4CF2-96F5-6AD10ACAC11F}"/>
              </a:ext>
            </a:extLst>
          </p:cNvPr>
          <p:cNvGrpSpPr>
            <a:grpSpLocks noChangeAspect="1"/>
          </p:cNvGrpSpPr>
          <p:nvPr/>
        </p:nvGrpSpPr>
        <p:grpSpPr>
          <a:xfrm>
            <a:off x="8077200" y="505779"/>
            <a:ext cx="822960" cy="822960"/>
            <a:chOff x="3226733" y="1188765"/>
            <a:chExt cx="914400" cy="914400"/>
          </a:xfrm>
        </p:grpSpPr>
        <p:sp>
          <p:nvSpPr>
            <p:cNvPr id="12" name="Oval 11">
              <a:extLst>
                <a:ext uri="{FF2B5EF4-FFF2-40B4-BE49-F238E27FC236}">
                  <a16:creationId xmlns:a16="http://schemas.microsoft.com/office/drawing/2014/main" id="{BDB4A39D-CF89-4DDB-9C32-CB11A06A79C1}"/>
                </a:ext>
              </a:extLst>
            </p:cNvPr>
            <p:cNvSpPr/>
            <p:nvPr/>
          </p:nvSpPr>
          <p:spPr>
            <a:xfrm>
              <a:off x="3226733" y="1188765"/>
              <a:ext cx="914400" cy="914400"/>
            </a:xfrm>
            <a:prstGeom prst="ellipse">
              <a:avLst/>
            </a:prstGeom>
            <a:solidFill>
              <a:srgbClr val="F89839"/>
            </a:solidFill>
            <a:ln>
              <a:solidFill>
                <a:srgbClr val="F89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aphic 22" descr="Lightbulb">
              <a:extLst>
                <a:ext uri="{FF2B5EF4-FFF2-40B4-BE49-F238E27FC236}">
                  <a16:creationId xmlns:a16="http://schemas.microsoft.com/office/drawing/2014/main" id="{A3245E6A-4850-42ED-940D-0260A417FA83}"/>
                </a:ext>
              </a:extLst>
            </p:cNvPr>
            <p:cNvGrpSpPr/>
            <p:nvPr/>
          </p:nvGrpSpPr>
          <p:grpSpPr>
            <a:xfrm>
              <a:off x="3318173" y="1280205"/>
              <a:ext cx="731520" cy="731520"/>
              <a:chOff x="5637423" y="1210777"/>
              <a:chExt cx="914400" cy="914400"/>
            </a:xfrm>
          </p:grpSpPr>
          <p:sp>
            <p:nvSpPr>
              <p:cNvPr id="14" name="Freeform: Shape 13">
                <a:extLst>
                  <a:ext uri="{FF2B5EF4-FFF2-40B4-BE49-F238E27FC236}">
                    <a16:creationId xmlns:a16="http://schemas.microsoft.com/office/drawing/2014/main" id="{17252D08-A1E1-49DB-9E1C-0F8027D6E376}"/>
                  </a:ext>
                </a:extLst>
              </p:cNvPr>
              <p:cNvSpPr/>
              <p:nvPr/>
            </p:nvSpPr>
            <p:spPr>
              <a:xfrm>
                <a:off x="5970798" y="1820377"/>
                <a:ext cx="247650" cy="57150"/>
              </a:xfrm>
              <a:custGeom>
                <a:avLst/>
                <a:gdLst>
                  <a:gd name="connsiteX0" fmla="*/ 28575 w 247650"/>
                  <a:gd name="connsiteY0" fmla="*/ 0 h 57150"/>
                  <a:gd name="connsiteX1" fmla="*/ 219075 w 247650"/>
                  <a:gd name="connsiteY1" fmla="*/ 0 h 57150"/>
                  <a:gd name="connsiteX2" fmla="*/ 247650 w 247650"/>
                  <a:gd name="connsiteY2" fmla="*/ 28575 h 57150"/>
                  <a:gd name="connsiteX3" fmla="*/ 219075 w 247650"/>
                  <a:gd name="connsiteY3" fmla="*/ 57150 h 57150"/>
                  <a:gd name="connsiteX4" fmla="*/ 28575 w 247650"/>
                  <a:gd name="connsiteY4" fmla="*/ 57150 h 57150"/>
                  <a:gd name="connsiteX5" fmla="*/ 0 w 247650"/>
                  <a:gd name="connsiteY5" fmla="*/ 28575 h 57150"/>
                  <a:gd name="connsiteX6" fmla="*/ 28575 w 2476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solidFill>
                <a:schemeClr val="bg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3CD47DB-5B8C-4D68-9E25-6A05B9CF2FFF}"/>
                  </a:ext>
                </a:extLst>
              </p:cNvPr>
              <p:cNvSpPr/>
              <p:nvPr/>
            </p:nvSpPr>
            <p:spPr>
              <a:xfrm>
                <a:off x="5970798" y="1915627"/>
                <a:ext cx="247650" cy="57150"/>
              </a:xfrm>
              <a:custGeom>
                <a:avLst/>
                <a:gdLst>
                  <a:gd name="connsiteX0" fmla="*/ 28575 w 247650"/>
                  <a:gd name="connsiteY0" fmla="*/ 0 h 57150"/>
                  <a:gd name="connsiteX1" fmla="*/ 219075 w 247650"/>
                  <a:gd name="connsiteY1" fmla="*/ 0 h 57150"/>
                  <a:gd name="connsiteX2" fmla="*/ 247650 w 247650"/>
                  <a:gd name="connsiteY2" fmla="*/ 28575 h 57150"/>
                  <a:gd name="connsiteX3" fmla="*/ 219075 w 247650"/>
                  <a:gd name="connsiteY3" fmla="*/ 57150 h 57150"/>
                  <a:gd name="connsiteX4" fmla="*/ 28575 w 247650"/>
                  <a:gd name="connsiteY4" fmla="*/ 57150 h 57150"/>
                  <a:gd name="connsiteX5" fmla="*/ 0 w 247650"/>
                  <a:gd name="connsiteY5" fmla="*/ 28575 h 57150"/>
                  <a:gd name="connsiteX6" fmla="*/ 28575 w 2476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59223C-AB2F-4945-9BFF-81B12997F0BD}"/>
                  </a:ext>
                </a:extLst>
              </p:cNvPr>
              <p:cNvSpPr/>
              <p:nvPr/>
            </p:nvSpPr>
            <p:spPr>
              <a:xfrm>
                <a:off x="6032711" y="2010877"/>
                <a:ext cx="123825" cy="57150"/>
              </a:xfrm>
              <a:custGeom>
                <a:avLst/>
                <a:gdLst>
                  <a:gd name="connsiteX0" fmla="*/ 0 w 123825"/>
                  <a:gd name="connsiteY0" fmla="*/ 0 h 57150"/>
                  <a:gd name="connsiteX1" fmla="*/ 61913 w 123825"/>
                  <a:gd name="connsiteY1" fmla="*/ 57150 h 57150"/>
                  <a:gd name="connsiteX2" fmla="*/ 123825 w 123825"/>
                  <a:gd name="connsiteY2" fmla="*/ 0 h 57150"/>
                  <a:gd name="connsiteX3" fmla="*/ 0 w 123825"/>
                  <a:gd name="connsiteY3" fmla="*/ 0 h 57150"/>
                </a:gdLst>
                <a:ahLst/>
                <a:cxnLst>
                  <a:cxn ang="0">
                    <a:pos x="connsiteX0" y="connsiteY0"/>
                  </a:cxn>
                  <a:cxn ang="0">
                    <a:pos x="connsiteX1" y="connsiteY1"/>
                  </a:cxn>
                  <a:cxn ang="0">
                    <a:pos x="connsiteX2" y="connsiteY2"/>
                  </a:cxn>
                  <a:cxn ang="0">
                    <a:pos x="connsiteX3" y="connsiteY3"/>
                  </a:cxn>
                </a:cxnLst>
                <a:rect l="l" t="t" r="r" b="b"/>
                <a:pathLst>
                  <a:path w="123825" h="57150">
                    <a:moveTo>
                      <a:pt x="0" y="0"/>
                    </a:moveTo>
                    <a:cubicBezTo>
                      <a:pt x="2857" y="32385"/>
                      <a:pt x="29527" y="57150"/>
                      <a:pt x="61913" y="57150"/>
                    </a:cubicBezTo>
                    <a:cubicBezTo>
                      <a:pt x="94298" y="57150"/>
                      <a:pt x="120968" y="32385"/>
                      <a:pt x="123825" y="0"/>
                    </a:cubicBezTo>
                    <a:lnTo>
                      <a:pt x="0"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77C1705-1C43-44C0-B599-C20214D359E2}"/>
                  </a:ext>
                </a:extLst>
              </p:cNvPr>
              <p:cNvSpPr/>
              <p:nvPr/>
            </p:nvSpPr>
            <p:spPr>
              <a:xfrm>
                <a:off x="5846973" y="1267927"/>
                <a:ext cx="495300" cy="514350"/>
              </a:xfrm>
              <a:custGeom>
                <a:avLst/>
                <a:gdLst>
                  <a:gd name="connsiteX0" fmla="*/ 247650 w 495300"/>
                  <a:gd name="connsiteY0" fmla="*/ 0 h 514350"/>
                  <a:gd name="connsiteX1" fmla="*/ 247650 w 495300"/>
                  <a:gd name="connsiteY1" fmla="*/ 0 h 514350"/>
                  <a:gd name="connsiteX2" fmla="*/ 247650 w 495300"/>
                  <a:gd name="connsiteY2" fmla="*/ 0 h 514350"/>
                  <a:gd name="connsiteX3" fmla="*/ 0 w 495300"/>
                  <a:gd name="connsiteY3" fmla="*/ 244793 h 514350"/>
                  <a:gd name="connsiteX4" fmla="*/ 0 w 495300"/>
                  <a:gd name="connsiteY4" fmla="*/ 253365 h 514350"/>
                  <a:gd name="connsiteX5" fmla="*/ 17145 w 495300"/>
                  <a:gd name="connsiteY5" fmla="*/ 339090 h 514350"/>
                  <a:gd name="connsiteX6" fmla="*/ 60007 w 495300"/>
                  <a:gd name="connsiteY6" fmla="*/ 409575 h 514350"/>
                  <a:gd name="connsiteX7" fmla="*/ 118110 w 495300"/>
                  <a:gd name="connsiteY7" fmla="*/ 503873 h 514350"/>
                  <a:gd name="connsiteX8" fmla="*/ 135255 w 495300"/>
                  <a:gd name="connsiteY8" fmla="*/ 514350 h 514350"/>
                  <a:gd name="connsiteX9" fmla="*/ 360045 w 495300"/>
                  <a:gd name="connsiteY9" fmla="*/ 514350 h 514350"/>
                  <a:gd name="connsiteX10" fmla="*/ 377190 w 495300"/>
                  <a:gd name="connsiteY10" fmla="*/ 503873 h 514350"/>
                  <a:gd name="connsiteX11" fmla="*/ 435292 w 495300"/>
                  <a:gd name="connsiteY11" fmla="*/ 409575 h 514350"/>
                  <a:gd name="connsiteX12" fmla="*/ 478155 w 495300"/>
                  <a:gd name="connsiteY12" fmla="*/ 339090 h 514350"/>
                  <a:gd name="connsiteX13" fmla="*/ 495300 w 495300"/>
                  <a:gd name="connsiteY13" fmla="*/ 253365 h 514350"/>
                  <a:gd name="connsiteX14" fmla="*/ 495300 w 495300"/>
                  <a:gd name="connsiteY14" fmla="*/ 244793 h 514350"/>
                  <a:gd name="connsiteX15" fmla="*/ 247650 w 495300"/>
                  <a:gd name="connsiteY15" fmla="*/ 0 h 514350"/>
                  <a:gd name="connsiteX16" fmla="*/ 438150 w 495300"/>
                  <a:gd name="connsiteY16" fmla="*/ 252413 h 514350"/>
                  <a:gd name="connsiteX17" fmla="*/ 424815 w 495300"/>
                  <a:gd name="connsiteY17" fmla="*/ 319088 h 514350"/>
                  <a:gd name="connsiteX18" fmla="*/ 392430 w 495300"/>
                  <a:gd name="connsiteY18" fmla="*/ 371475 h 514350"/>
                  <a:gd name="connsiteX19" fmla="*/ 337185 w 495300"/>
                  <a:gd name="connsiteY19" fmla="*/ 457200 h 514350"/>
                  <a:gd name="connsiteX20" fmla="*/ 247650 w 495300"/>
                  <a:gd name="connsiteY20" fmla="*/ 457200 h 514350"/>
                  <a:gd name="connsiteX21" fmla="*/ 159068 w 495300"/>
                  <a:gd name="connsiteY21" fmla="*/ 457200 h 514350"/>
                  <a:gd name="connsiteX22" fmla="*/ 103823 w 495300"/>
                  <a:gd name="connsiteY22" fmla="*/ 371475 h 514350"/>
                  <a:gd name="connsiteX23" fmla="*/ 71438 w 495300"/>
                  <a:gd name="connsiteY23" fmla="*/ 319088 h 514350"/>
                  <a:gd name="connsiteX24" fmla="*/ 58103 w 495300"/>
                  <a:gd name="connsiteY24" fmla="*/ 252413 h 514350"/>
                  <a:gd name="connsiteX25" fmla="*/ 58103 w 495300"/>
                  <a:gd name="connsiteY25" fmla="*/ 244793 h 514350"/>
                  <a:gd name="connsiteX26" fmla="*/ 248602 w 495300"/>
                  <a:gd name="connsiteY26" fmla="*/ 56197 h 514350"/>
                  <a:gd name="connsiteX27" fmla="*/ 248602 w 495300"/>
                  <a:gd name="connsiteY27" fmla="*/ 56197 h 514350"/>
                  <a:gd name="connsiteX28" fmla="*/ 248602 w 495300"/>
                  <a:gd name="connsiteY28" fmla="*/ 56197 h 514350"/>
                  <a:gd name="connsiteX29" fmla="*/ 248602 w 495300"/>
                  <a:gd name="connsiteY29" fmla="*/ 56197 h 514350"/>
                  <a:gd name="connsiteX30" fmla="*/ 248602 w 495300"/>
                  <a:gd name="connsiteY30" fmla="*/ 56197 h 514350"/>
                  <a:gd name="connsiteX31" fmla="*/ 248602 w 495300"/>
                  <a:gd name="connsiteY31" fmla="*/ 56197 h 514350"/>
                  <a:gd name="connsiteX32" fmla="*/ 248602 w 495300"/>
                  <a:gd name="connsiteY32" fmla="*/ 56197 h 514350"/>
                  <a:gd name="connsiteX33" fmla="*/ 439103 w 495300"/>
                  <a:gd name="connsiteY33" fmla="*/ 244793 h 514350"/>
                  <a:gd name="connsiteX34" fmla="*/ 439103 w 495300"/>
                  <a:gd name="connsiteY34" fmla="*/ 252413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5300" h="514350">
                    <a:moveTo>
                      <a:pt x="247650" y="0"/>
                    </a:moveTo>
                    <a:cubicBezTo>
                      <a:pt x="247650" y="0"/>
                      <a:pt x="247650" y="0"/>
                      <a:pt x="247650" y="0"/>
                    </a:cubicBezTo>
                    <a:cubicBezTo>
                      <a:pt x="247650" y="0"/>
                      <a:pt x="247650" y="0"/>
                      <a:pt x="247650" y="0"/>
                    </a:cubicBezTo>
                    <a:cubicBezTo>
                      <a:pt x="112395" y="952"/>
                      <a:pt x="2857" y="109538"/>
                      <a:pt x="0" y="244793"/>
                    </a:cubicBezTo>
                    <a:lnTo>
                      <a:pt x="0" y="253365"/>
                    </a:lnTo>
                    <a:cubicBezTo>
                      <a:pt x="953" y="282893"/>
                      <a:pt x="6668" y="311468"/>
                      <a:pt x="17145" y="339090"/>
                    </a:cubicBezTo>
                    <a:cubicBezTo>
                      <a:pt x="27622" y="364808"/>
                      <a:pt x="41910" y="388620"/>
                      <a:pt x="60007" y="409575"/>
                    </a:cubicBezTo>
                    <a:cubicBezTo>
                      <a:pt x="82868" y="434340"/>
                      <a:pt x="107632" y="482918"/>
                      <a:pt x="118110" y="503873"/>
                    </a:cubicBezTo>
                    <a:cubicBezTo>
                      <a:pt x="120968" y="510540"/>
                      <a:pt x="127635" y="514350"/>
                      <a:pt x="135255" y="514350"/>
                    </a:cubicBezTo>
                    <a:lnTo>
                      <a:pt x="360045" y="514350"/>
                    </a:lnTo>
                    <a:cubicBezTo>
                      <a:pt x="367665" y="514350"/>
                      <a:pt x="374333" y="510540"/>
                      <a:pt x="377190" y="503873"/>
                    </a:cubicBezTo>
                    <a:cubicBezTo>
                      <a:pt x="387668" y="482918"/>
                      <a:pt x="412433" y="434340"/>
                      <a:pt x="435292" y="409575"/>
                    </a:cubicBezTo>
                    <a:cubicBezTo>
                      <a:pt x="453390" y="388620"/>
                      <a:pt x="468630" y="364808"/>
                      <a:pt x="478155" y="339090"/>
                    </a:cubicBezTo>
                    <a:cubicBezTo>
                      <a:pt x="488633" y="311468"/>
                      <a:pt x="494348" y="282893"/>
                      <a:pt x="495300" y="253365"/>
                    </a:cubicBezTo>
                    <a:lnTo>
                      <a:pt x="495300" y="244793"/>
                    </a:lnTo>
                    <a:cubicBezTo>
                      <a:pt x="492442" y="109538"/>
                      <a:pt x="382905" y="952"/>
                      <a:pt x="247650" y="0"/>
                    </a:cubicBezTo>
                    <a:close/>
                    <a:moveTo>
                      <a:pt x="438150" y="252413"/>
                    </a:moveTo>
                    <a:cubicBezTo>
                      <a:pt x="437198" y="275273"/>
                      <a:pt x="432435" y="298133"/>
                      <a:pt x="424815" y="319088"/>
                    </a:cubicBezTo>
                    <a:cubicBezTo>
                      <a:pt x="417195" y="338138"/>
                      <a:pt x="406717" y="356235"/>
                      <a:pt x="392430" y="371475"/>
                    </a:cubicBezTo>
                    <a:cubicBezTo>
                      <a:pt x="370523" y="398145"/>
                      <a:pt x="351473" y="426720"/>
                      <a:pt x="337185" y="457200"/>
                    </a:cubicBezTo>
                    <a:lnTo>
                      <a:pt x="247650" y="457200"/>
                    </a:lnTo>
                    <a:lnTo>
                      <a:pt x="159068" y="457200"/>
                    </a:lnTo>
                    <a:cubicBezTo>
                      <a:pt x="143827" y="426720"/>
                      <a:pt x="124777" y="398145"/>
                      <a:pt x="103823" y="371475"/>
                    </a:cubicBezTo>
                    <a:cubicBezTo>
                      <a:pt x="90488" y="356235"/>
                      <a:pt x="79057" y="338138"/>
                      <a:pt x="71438" y="319088"/>
                    </a:cubicBezTo>
                    <a:cubicBezTo>
                      <a:pt x="62865" y="298133"/>
                      <a:pt x="59055" y="275273"/>
                      <a:pt x="58103" y="252413"/>
                    </a:cubicBezTo>
                    <a:lnTo>
                      <a:pt x="58103" y="244793"/>
                    </a:lnTo>
                    <a:cubicBezTo>
                      <a:pt x="60007" y="140970"/>
                      <a:pt x="144780" y="57150"/>
                      <a:pt x="248602" y="56197"/>
                    </a:cubicBezTo>
                    <a:lnTo>
                      <a:pt x="248602" y="56197"/>
                    </a:lnTo>
                    <a:lnTo>
                      <a:pt x="248602" y="56197"/>
                    </a:lnTo>
                    <a:cubicBezTo>
                      <a:pt x="248602" y="56197"/>
                      <a:pt x="248602" y="56197"/>
                      <a:pt x="248602" y="56197"/>
                    </a:cubicBezTo>
                    <a:cubicBezTo>
                      <a:pt x="248602" y="56197"/>
                      <a:pt x="248602" y="56197"/>
                      <a:pt x="248602" y="56197"/>
                    </a:cubicBezTo>
                    <a:lnTo>
                      <a:pt x="248602" y="56197"/>
                    </a:lnTo>
                    <a:lnTo>
                      <a:pt x="248602" y="56197"/>
                    </a:lnTo>
                    <a:cubicBezTo>
                      <a:pt x="352425" y="57150"/>
                      <a:pt x="437198" y="140018"/>
                      <a:pt x="439103" y="244793"/>
                    </a:cubicBezTo>
                    <a:lnTo>
                      <a:pt x="439103" y="252413"/>
                    </a:lnTo>
                    <a:close/>
                  </a:path>
                </a:pathLst>
              </a:custGeom>
              <a:solidFill>
                <a:schemeClr val="bg1"/>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666476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3">
            <a:extLst>
              <a:ext uri="{FF2B5EF4-FFF2-40B4-BE49-F238E27FC236}">
                <a16:creationId xmlns:a16="http://schemas.microsoft.com/office/drawing/2014/main" id="{E9C18B91-FCCE-4E05-9C2E-A8E334609024}"/>
              </a:ext>
            </a:extLst>
          </p:cNvPr>
          <p:cNvSpPr>
            <a:spLocks noGrp="1" noChangeArrowheads="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Review Meeting 3 handouts</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Bring questions to Meeting 4</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Complete Meeting 3, Handout 6, if appropriate</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Schedule your family consultation</a:t>
            </a:r>
          </a:p>
        </p:txBody>
      </p:sp>
      <p:sp>
        <p:nvSpPr>
          <p:cNvPr id="5" name="Text Placeholder 4">
            <a:extLst>
              <a:ext uri="{FF2B5EF4-FFF2-40B4-BE49-F238E27FC236}">
                <a16:creationId xmlns:a16="http://schemas.microsoft.com/office/drawing/2014/main" id="{E742508D-5D30-450D-BB1A-62CF0CE3E4BB}"/>
              </a:ext>
            </a:extLst>
          </p:cNvPr>
          <p:cNvSpPr>
            <a:spLocks noGrp="1"/>
          </p:cNvSpPr>
          <p:nvPr>
            <p:ph type="body" idx="13"/>
          </p:nvPr>
        </p:nvSpPr>
        <p:spPr/>
        <p:txBody>
          <a:bodyPr/>
          <a:lstStyle/>
          <a:p>
            <a:r>
              <a:rPr lang="en-US" altLang="en-US" dirty="0"/>
              <a:t>Roadwork</a:t>
            </a:r>
            <a:endParaRPr lang="en-US" dirty="0"/>
          </a:p>
        </p:txBody>
      </p:sp>
      <p:grpSp>
        <p:nvGrpSpPr>
          <p:cNvPr id="12" name="Group 11">
            <a:extLst>
              <a:ext uri="{FF2B5EF4-FFF2-40B4-BE49-F238E27FC236}">
                <a16:creationId xmlns:a16="http://schemas.microsoft.com/office/drawing/2014/main" id="{002E19FF-6F5E-4027-87B9-3BA4BECDBFAE}"/>
              </a:ext>
            </a:extLst>
          </p:cNvPr>
          <p:cNvGrpSpPr>
            <a:grpSpLocks noChangeAspect="1"/>
          </p:cNvGrpSpPr>
          <p:nvPr/>
        </p:nvGrpSpPr>
        <p:grpSpPr>
          <a:xfrm>
            <a:off x="8077200" y="505779"/>
            <a:ext cx="822960" cy="822960"/>
            <a:chOff x="2720003" y="120095"/>
            <a:chExt cx="914400" cy="914400"/>
          </a:xfrm>
        </p:grpSpPr>
        <p:sp>
          <p:nvSpPr>
            <p:cNvPr id="13" name="Oval 12">
              <a:extLst>
                <a:ext uri="{FF2B5EF4-FFF2-40B4-BE49-F238E27FC236}">
                  <a16:creationId xmlns:a16="http://schemas.microsoft.com/office/drawing/2014/main" id="{5BB66EA5-DDB4-40E4-BF46-2B8489A61992}"/>
                </a:ext>
              </a:extLst>
            </p:cNvPr>
            <p:cNvSpPr/>
            <p:nvPr/>
          </p:nvSpPr>
          <p:spPr>
            <a:xfrm>
              <a:off x="2720003" y="120095"/>
              <a:ext cx="914400" cy="914400"/>
            </a:xfrm>
            <a:prstGeom prst="ellipse">
              <a:avLst/>
            </a:prstGeom>
            <a:solidFill>
              <a:srgbClr val="80479A"/>
            </a:solidFill>
            <a:ln>
              <a:solidFill>
                <a:srgbClr val="804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aphic 20" descr="Backpack">
              <a:extLst>
                <a:ext uri="{FF2B5EF4-FFF2-40B4-BE49-F238E27FC236}">
                  <a16:creationId xmlns:a16="http://schemas.microsoft.com/office/drawing/2014/main" id="{1E354006-A698-4EEA-A7BF-F399610453AC}"/>
                </a:ext>
              </a:extLst>
            </p:cNvPr>
            <p:cNvGrpSpPr/>
            <p:nvPr/>
          </p:nvGrpSpPr>
          <p:grpSpPr>
            <a:xfrm>
              <a:off x="2811443" y="211535"/>
              <a:ext cx="731520" cy="731520"/>
              <a:chOff x="7603962" y="0"/>
              <a:chExt cx="914400" cy="914400"/>
            </a:xfrm>
          </p:grpSpPr>
          <p:sp>
            <p:nvSpPr>
              <p:cNvPr id="15" name="Freeform: Shape 14">
                <a:extLst>
                  <a:ext uri="{FF2B5EF4-FFF2-40B4-BE49-F238E27FC236}">
                    <a16:creationId xmlns:a16="http://schemas.microsoft.com/office/drawing/2014/main" id="{537C2CF5-4DF7-4195-8999-DB58E57BDEC0}"/>
                  </a:ext>
                </a:extLst>
              </p:cNvPr>
              <p:cNvSpPr/>
              <p:nvPr/>
            </p:nvSpPr>
            <p:spPr>
              <a:xfrm>
                <a:off x="7870662" y="38100"/>
                <a:ext cx="381000" cy="342900"/>
              </a:xfrm>
              <a:custGeom>
                <a:avLst/>
                <a:gdLst>
                  <a:gd name="connsiteX0" fmla="*/ 190500 w 381000"/>
                  <a:gd name="connsiteY0" fmla="*/ 57150 h 342900"/>
                  <a:gd name="connsiteX1" fmla="*/ 276225 w 381000"/>
                  <a:gd name="connsiteY1" fmla="*/ 142875 h 342900"/>
                  <a:gd name="connsiteX2" fmla="*/ 104775 w 381000"/>
                  <a:gd name="connsiteY2" fmla="*/ 142875 h 342900"/>
                  <a:gd name="connsiteX3" fmla="*/ 190500 w 381000"/>
                  <a:gd name="connsiteY3" fmla="*/ 57150 h 342900"/>
                  <a:gd name="connsiteX4" fmla="*/ 0 w 381000"/>
                  <a:gd name="connsiteY4" fmla="*/ 323850 h 342900"/>
                  <a:gd name="connsiteX5" fmla="*/ 19050 w 381000"/>
                  <a:gd name="connsiteY5" fmla="*/ 342900 h 342900"/>
                  <a:gd name="connsiteX6" fmla="*/ 152400 w 381000"/>
                  <a:gd name="connsiteY6" fmla="*/ 342900 h 342900"/>
                  <a:gd name="connsiteX7" fmla="*/ 152400 w 381000"/>
                  <a:gd name="connsiteY7" fmla="*/ 323850 h 342900"/>
                  <a:gd name="connsiteX8" fmla="*/ 171450 w 381000"/>
                  <a:gd name="connsiteY8" fmla="*/ 304800 h 342900"/>
                  <a:gd name="connsiteX9" fmla="*/ 209550 w 381000"/>
                  <a:gd name="connsiteY9" fmla="*/ 304800 h 342900"/>
                  <a:gd name="connsiteX10" fmla="*/ 228600 w 381000"/>
                  <a:gd name="connsiteY10" fmla="*/ 323850 h 342900"/>
                  <a:gd name="connsiteX11" fmla="*/ 228600 w 381000"/>
                  <a:gd name="connsiteY11" fmla="*/ 342900 h 342900"/>
                  <a:gd name="connsiteX12" fmla="*/ 361950 w 381000"/>
                  <a:gd name="connsiteY12" fmla="*/ 342900 h 342900"/>
                  <a:gd name="connsiteX13" fmla="*/ 381000 w 381000"/>
                  <a:gd name="connsiteY13" fmla="*/ 323850 h 342900"/>
                  <a:gd name="connsiteX14" fmla="*/ 381000 w 381000"/>
                  <a:gd name="connsiteY14" fmla="*/ 142875 h 342900"/>
                  <a:gd name="connsiteX15" fmla="*/ 333375 w 381000"/>
                  <a:gd name="connsiteY15" fmla="*/ 142875 h 342900"/>
                  <a:gd name="connsiteX16" fmla="*/ 190500 w 381000"/>
                  <a:gd name="connsiteY16" fmla="*/ 0 h 342900"/>
                  <a:gd name="connsiteX17" fmla="*/ 47625 w 381000"/>
                  <a:gd name="connsiteY17" fmla="*/ 142875 h 342900"/>
                  <a:gd name="connsiteX18" fmla="*/ 0 w 381000"/>
                  <a:gd name="connsiteY18" fmla="*/ 142875 h 342900"/>
                  <a:gd name="connsiteX19" fmla="*/ 0 w 381000"/>
                  <a:gd name="connsiteY19"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000" h="342900">
                    <a:moveTo>
                      <a:pt x="190500" y="57150"/>
                    </a:moveTo>
                    <a:cubicBezTo>
                      <a:pt x="238125" y="57150"/>
                      <a:pt x="276225" y="95250"/>
                      <a:pt x="276225" y="142875"/>
                    </a:cubicBezTo>
                    <a:lnTo>
                      <a:pt x="104775" y="142875"/>
                    </a:lnTo>
                    <a:cubicBezTo>
                      <a:pt x="104775" y="95250"/>
                      <a:pt x="142875" y="57150"/>
                      <a:pt x="190500" y="57150"/>
                    </a:cubicBezTo>
                    <a:close/>
                    <a:moveTo>
                      <a:pt x="0" y="323850"/>
                    </a:moveTo>
                    <a:cubicBezTo>
                      <a:pt x="0" y="334328"/>
                      <a:pt x="8572" y="342900"/>
                      <a:pt x="19050" y="342900"/>
                    </a:cubicBezTo>
                    <a:lnTo>
                      <a:pt x="152400" y="342900"/>
                    </a:lnTo>
                    <a:lnTo>
                      <a:pt x="152400" y="323850"/>
                    </a:lnTo>
                    <a:cubicBezTo>
                      <a:pt x="152400" y="313373"/>
                      <a:pt x="160973" y="304800"/>
                      <a:pt x="171450" y="304800"/>
                    </a:cubicBezTo>
                    <a:lnTo>
                      <a:pt x="209550" y="304800"/>
                    </a:lnTo>
                    <a:cubicBezTo>
                      <a:pt x="220027" y="304800"/>
                      <a:pt x="228600" y="313373"/>
                      <a:pt x="228600" y="323850"/>
                    </a:cubicBezTo>
                    <a:lnTo>
                      <a:pt x="228600" y="342900"/>
                    </a:lnTo>
                    <a:lnTo>
                      <a:pt x="361950" y="342900"/>
                    </a:lnTo>
                    <a:cubicBezTo>
                      <a:pt x="372428" y="342900"/>
                      <a:pt x="381000" y="334328"/>
                      <a:pt x="381000" y="323850"/>
                    </a:cubicBezTo>
                    <a:lnTo>
                      <a:pt x="381000" y="142875"/>
                    </a:lnTo>
                    <a:lnTo>
                      <a:pt x="333375" y="142875"/>
                    </a:lnTo>
                    <a:cubicBezTo>
                      <a:pt x="333375" y="63818"/>
                      <a:pt x="269558" y="0"/>
                      <a:pt x="190500" y="0"/>
                    </a:cubicBezTo>
                    <a:cubicBezTo>
                      <a:pt x="111443" y="0"/>
                      <a:pt x="47625" y="63818"/>
                      <a:pt x="47625" y="142875"/>
                    </a:cubicBezTo>
                    <a:lnTo>
                      <a:pt x="0" y="142875"/>
                    </a:lnTo>
                    <a:lnTo>
                      <a:pt x="0" y="323850"/>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3662020-51D8-49B0-9CA4-A005CFB6ADD6}"/>
                  </a:ext>
                </a:extLst>
              </p:cNvPr>
              <p:cNvSpPr/>
              <p:nvPr/>
            </p:nvSpPr>
            <p:spPr>
              <a:xfrm>
                <a:off x="7908762" y="657225"/>
                <a:ext cx="304800" cy="142875"/>
              </a:xfrm>
              <a:custGeom>
                <a:avLst/>
                <a:gdLst>
                  <a:gd name="connsiteX0" fmla="*/ 292418 w 304800"/>
                  <a:gd name="connsiteY0" fmla="*/ 0 h 142875"/>
                  <a:gd name="connsiteX1" fmla="*/ 12382 w 304800"/>
                  <a:gd name="connsiteY1" fmla="*/ 0 h 142875"/>
                  <a:gd name="connsiteX2" fmla="*/ 0 w 304800"/>
                  <a:gd name="connsiteY2" fmla="*/ 12383 h 142875"/>
                  <a:gd name="connsiteX3" fmla="*/ 0 w 304800"/>
                  <a:gd name="connsiteY3" fmla="*/ 142875 h 142875"/>
                  <a:gd name="connsiteX4" fmla="*/ 304800 w 304800"/>
                  <a:gd name="connsiteY4" fmla="*/ 142875 h 142875"/>
                  <a:gd name="connsiteX5" fmla="*/ 304800 w 304800"/>
                  <a:gd name="connsiteY5" fmla="*/ 12383 h 142875"/>
                  <a:gd name="connsiteX6" fmla="*/ 292418 w 304800"/>
                  <a:gd name="connsiteY6" fmla="*/ 0 h 142875"/>
                  <a:gd name="connsiteX7" fmla="*/ 292418 w 3048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142875">
                    <a:moveTo>
                      <a:pt x="292418" y="0"/>
                    </a:moveTo>
                    <a:lnTo>
                      <a:pt x="12382" y="0"/>
                    </a:lnTo>
                    <a:cubicBezTo>
                      <a:pt x="5715" y="0"/>
                      <a:pt x="0" y="5715"/>
                      <a:pt x="0" y="12383"/>
                    </a:cubicBezTo>
                    <a:lnTo>
                      <a:pt x="0" y="142875"/>
                    </a:lnTo>
                    <a:lnTo>
                      <a:pt x="304800" y="142875"/>
                    </a:lnTo>
                    <a:lnTo>
                      <a:pt x="304800" y="12383"/>
                    </a:lnTo>
                    <a:cubicBezTo>
                      <a:pt x="304800" y="5715"/>
                      <a:pt x="299085" y="0"/>
                      <a:pt x="292418" y="0"/>
                    </a:cubicBezTo>
                    <a:lnTo>
                      <a:pt x="292418"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A1CA683-9B89-4546-B983-15006A28CD9D}"/>
                  </a:ext>
                </a:extLst>
              </p:cNvPr>
              <p:cNvSpPr/>
              <p:nvPr/>
            </p:nvSpPr>
            <p:spPr>
              <a:xfrm>
                <a:off x="7737312" y="191453"/>
                <a:ext cx="647700" cy="600075"/>
              </a:xfrm>
              <a:custGeom>
                <a:avLst/>
                <a:gdLst>
                  <a:gd name="connsiteX0" fmla="*/ 609600 w 647700"/>
                  <a:gd name="connsiteY0" fmla="*/ 294323 h 600075"/>
                  <a:gd name="connsiteX1" fmla="*/ 590550 w 647700"/>
                  <a:gd name="connsiteY1" fmla="*/ 294323 h 600075"/>
                  <a:gd name="connsiteX2" fmla="*/ 590550 w 647700"/>
                  <a:gd name="connsiteY2" fmla="*/ 65723 h 600075"/>
                  <a:gd name="connsiteX3" fmla="*/ 552450 w 647700"/>
                  <a:gd name="connsiteY3" fmla="*/ 0 h 600075"/>
                  <a:gd name="connsiteX4" fmla="*/ 552450 w 647700"/>
                  <a:gd name="connsiteY4" fmla="*/ 170498 h 600075"/>
                  <a:gd name="connsiteX5" fmla="*/ 495300 w 647700"/>
                  <a:gd name="connsiteY5" fmla="*/ 227648 h 600075"/>
                  <a:gd name="connsiteX6" fmla="*/ 361950 w 647700"/>
                  <a:gd name="connsiteY6" fmla="*/ 227648 h 600075"/>
                  <a:gd name="connsiteX7" fmla="*/ 361950 w 647700"/>
                  <a:gd name="connsiteY7" fmla="*/ 246698 h 600075"/>
                  <a:gd name="connsiteX8" fmla="*/ 342900 w 647700"/>
                  <a:gd name="connsiteY8" fmla="*/ 265748 h 600075"/>
                  <a:gd name="connsiteX9" fmla="*/ 304800 w 647700"/>
                  <a:gd name="connsiteY9" fmla="*/ 265748 h 600075"/>
                  <a:gd name="connsiteX10" fmla="*/ 285750 w 647700"/>
                  <a:gd name="connsiteY10" fmla="*/ 246698 h 600075"/>
                  <a:gd name="connsiteX11" fmla="*/ 285750 w 647700"/>
                  <a:gd name="connsiteY11" fmla="*/ 227648 h 600075"/>
                  <a:gd name="connsiteX12" fmla="*/ 152400 w 647700"/>
                  <a:gd name="connsiteY12" fmla="*/ 227648 h 600075"/>
                  <a:gd name="connsiteX13" fmla="*/ 95250 w 647700"/>
                  <a:gd name="connsiteY13" fmla="*/ 170498 h 600075"/>
                  <a:gd name="connsiteX14" fmla="*/ 95250 w 647700"/>
                  <a:gd name="connsiteY14" fmla="*/ 0 h 600075"/>
                  <a:gd name="connsiteX15" fmla="*/ 57150 w 647700"/>
                  <a:gd name="connsiteY15" fmla="*/ 65723 h 600075"/>
                  <a:gd name="connsiteX16" fmla="*/ 57150 w 647700"/>
                  <a:gd name="connsiteY16" fmla="*/ 294323 h 600075"/>
                  <a:gd name="connsiteX17" fmla="*/ 38100 w 647700"/>
                  <a:gd name="connsiteY17" fmla="*/ 294323 h 600075"/>
                  <a:gd name="connsiteX18" fmla="*/ 0 w 647700"/>
                  <a:gd name="connsiteY18" fmla="*/ 332423 h 600075"/>
                  <a:gd name="connsiteX19" fmla="*/ 0 w 647700"/>
                  <a:gd name="connsiteY19" fmla="*/ 484823 h 600075"/>
                  <a:gd name="connsiteX20" fmla="*/ 38100 w 647700"/>
                  <a:gd name="connsiteY20" fmla="*/ 522923 h 600075"/>
                  <a:gd name="connsiteX21" fmla="*/ 57150 w 647700"/>
                  <a:gd name="connsiteY21" fmla="*/ 522923 h 600075"/>
                  <a:gd name="connsiteX22" fmla="*/ 57150 w 647700"/>
                  <a:gd name="connsiteY22" fmla="*/ 570548 h 600075"/>
                  <a:gd name="connsiteX23" fmla="*/ 95250 w 647700"/>
                  <a:gd name="connsiteY23" fmla="*/ 608648 h 600075"/>
                  <a:gd name="connsiteX24" fmla="*/ 133350 w 647700"/>
                  <a:gd name="connsiteY24" fmla="*/ 608648 h 600075"/>
                  <a:gd name="connsiteX25" fmla="*/ 133350 w 647700"/>
                  <a:gd name="connsiteY25" fmla="*/ 478155 h 600075"/>
                  <a:gd name="connsiteX26" fmla="*/ 183833 w 647700"/>
                  <a:gd name="connsiteY26" fmla="*/ 427673 h 600075"/>
                  <a:gd name="connsiteX27" fmla="*/ 464820 w 647700"/>
                  <a:gd name="connsiteY27" fmla="*/ 427673 h 600075"/>
                  <a:gd name="connsiteX28" fmla="*/ 515303 w 647700"/>
                  <a:gd name="connsiteY28" fmla="*/ 478155 h 600075"/>
                  <a:gd name="connsiteX29" fmla="*/ 515303 w 647700"/>
                  <a:gd name="connsiteY29" fmla="*/ 608648 h 600075"/>
                  <a:gd name="connsiteX30" fmla="*/ 553403 w 647700"/>
                  <a:gd name="connsiteY30" fmla="*/ 608648 h 600075"/>
                  <a:gd name="connsiteX31" fmla="*/ 591503 w 647700"/>
                  <a:gd name="connsiteY31" fmla="*/ 570548 h 600075"/>
                  <a:gd name="connsiteX32" fmla="*/ 591503 w 647700"/>
                  <a:gd name="connsiteY32" fmla="*/ 522923 h 600075"/>
                  <a:gd name="connsiteX33" fmla="*/ 610553 w 647700"/>
                  <a:gd name="connsiteY33" fmla="*/ 522923 h 600075"/>
                  <a:gd name="connsiteX34" fmla="*/ 648653 w 647700"/>
                  <a:gd name="connsiteY34" fmla="*/ 484823 h 600075"/>
                  <a:gd name="connsiteX35" fmla="*/ 648653 w 647700"/>
                  <a:gd name="connsiteY35" fmla="*/ 332423 h 600075"/>
                  <a:gd name="connsiteX36" fmla="*/ 609600 w 647700"/>
                  <a:gd name="connsiteY36" fmla="*/ 294323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7700" h="600075">
                    <a:moveTo>
                      <a:pt x="609600" y="294323"/>
                    </a:moveTo>
                    <a:lnTo>
                      <a:pt x="590550" y="294323"/>
                    </a:lnTo>
                    <a:lnTo>
                      <a:pt x="590550" y="65723"/>
                    </a:lnTo>
                    <a:cubicBezTo>
                      <a:pt x="590550" y="38100"/>
                      <a:pt x="576263" y="13335"/>
                      <a:pt x="552450" y="0"/>
                    </a:cubicBezTo>
                    <a:lnTo>
                      <a:pt x="552450" y="170498"/>
                    </a:lnTo>
                    <a:cubicBezTo>
                      <a:pt x="552450" y="201930"/>
                      <a:pt x="526733" y="227648"/>
                      <a:pt x="495300" y="227648"/>
                    </a:cubicBezTo>
                    <a:lnTo>
                      <a:pt x="361950" y="227648"/>
                    </a:lnTo>
                    <a:lnTo>
                      <a:pt x="361950" y="246698"/>
                    </a:lnTo>
                    <a:cubicBezTo>
                      <a:pt x="361950" y="257175"/>
                      <a:pt x="353378" y="265748"/>
                      <a:pt x="342900" y="265748"/>
                    </a:cubicBezTo>
                    <a:lnTo>
                      <a:pt x="304800" y="265748"/>
                    </a:lnTo>
                    <a:cubicBezTo>
                      <a:pt x="294323" y="265748"/>
                      <a:pt x="285750" y="257175"/>
                      <a:pt x="285750" y="246698"/>
                    </a:cubicBezTo>
                    <a:lnTo>
                      <a:pt x="285750" y="227648"/>
                    </a:lnTo>
                    <a:lnTo>
                      <a:pt x="152400" y="227648"/>
                    </a:lnTo>
                    <a:cubicBezTo>
                      <a:pt x="120968" y="227648"/>
                      <a:pt x="95250" y="201930"/>
                      <a:pt x="95250" y="170498"/>
                    </a:cubicBezTo>
                    <a:lnTo>
                      <a:pt x="95250" y="0"/>
                    </a:lnTo>
                    <a:cubicBezTo>
                      <a:pt x="71438" y="13335"/>
                      <a:pt x="57150" y="39053"/>
                      <a:pt x="57150" y="65723"/>
                    </a:cubicBezTo>
                    <a:lnTo>
                      <a:pt x="57150" y="294323"/>
                    </a:lnTo>
                    <a:lnTo>
                      <a:pt x="38100" y="294323"/>
                    </a:lnTo>
                    <a:cubicBezTo>
                      <a:pt x="17145" y="294323"/>
                      <a:pt x="0" y="311468"/>
                      <a:pt x="0" y="332423"/>
                    </a:cubicBezTo>
                    <a:lnTo>
                      <a:pt x="0" y="484823"/>
                    </a:lnTo>
                    <a:cubicBezTo>
                      <a:pt x="0" y="505777"/>
                      <a:pt x="17145" y="522923"/>
                      <a:pt x="38100" y="522923"/>
                    </a:cubicBezTo>
                    <a:lnTo>
                      <a:pt x="57150" y="522923"/>
                    </a:lnTo>
                    <a:lnTo>
                      <a:pt x="57150" y="570548"/>
                    </a:lnTo>
                    <a:cubicBezTo>
                      <a:pt x="57150" y="591502"/>
                      <a:pt x="74295" y="608648"/>
                      <a:pt x="95250" y="608648"/>
                    </a:cubicBezTo>
                    <a:lnTo>
                      <a:pt x="133350" y="608648"/>
                    </a:lnTo>
                    <a:lnTo>
                      <a:pt x="133350" y="478155"/>
                    </a:lnTo>
                    <a:cubicBezTo>
                      <a:pt x="133350" y="450533"/>
                      <a:pt x="156210" y="427673"/>
                      <a:pt x="183833" y="427673"/>
                    </a:cubicBezTo>
                    <a:lnTo>
                      <a:pt x="464820" y="427673"/>
                    </a:lnTo>
                    <a:cubicBezTo>
                      <a:pt x="492442" y="427673"/>
                      <a:pt x="515303" y="450533"/>
                      <a:pt x="515303" y="478155"/>
                    </a:cubicBezTo>
                    <a:lnTo>
                      <a:pt x="515303" y="608648"/>
                    </a:lnTo>
                    <a:lnTo>
                      <a:pt x="553403" y="608648"/>
                    </a:lnTo>
                    <a:cubicBezTo>
                      <a:pt x="574358" y="608648"/>
                      <a:pt x="591503" y="591502"/>
                      <a:pt x="591503" y="570548"/>
                    </a:cubicBezTo>
                    <a:lnTo>
                      <a:pt x="591503" y="522923"/>
                    </a:lnTo>
                    <a:lnTo>
                      <a:pt x="610553" y="522923"/>
                    </a:lnTo>
                    <a:cubicBezTo>
                      <a:pt x="631508" y="522923"/>
                      <a:pt x="648653" y="505777"/>
                      <a:pt x="648653" y="484823"/>
                    </a:cubicBezTo>
                    <a:lnTo>
                      <a:pt x="648653" y="332423"/>
                    </a:lnTo>
                    <a:cubicBezTo>
                      <a:pt x="647700" y="311468"/>
                      <a:pt x="630555" y="294323"/>
                      <a:pt x="609600" y="294323"/>
                    </a:cubicBezTo>
                    <a:close/>
                  </a:path>
                </a:pathLst>
              </a:custGeom>
              <a:solidFill>
                <a:schemeClr val="bg1"/>
              </a:solidFill>
              <a:ln w="9525" cap="flat">
                <a:noFill/>
                <a:prstDash val="solid"/>
                <a:miter/>
              </a:ln>
            </p:spPr>
            <p:txBody>
              <a:bodyPr rtlCol="0" anchor="ctr"/>
              <a:lstStyle/>
              <a:p>
                <a:endParaRPr lang="en-US"/>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457200" y="1665975"/>
            <a:ext cx="4572000" cy="2591699"/>
          </a:xfrm>
        </p:spPr>
        <p:txBody>
          <a:bodyPr>
            <a:normAutofit/>
          </a:bodyPr>
          <a:lstStyle/>
          <a:p>
            <a:r>
              <a:rPr lang="en-US" sz="3600" dirty="0"/>
              <a:t>Meeting 4</a:t>
            </a:r>
            <a:br>
              <a:rPr lang="en-US" dirty="0"/>
            </a:br>
            <a:r>
              <a:rPr lang="en-US" sz="2800" dirty="0"/>
              <a:t>Helping Children with </a:t>
            </a:r>
            <a:br>
              <a:rPr lang="en-US" sz="2800" dirty="0"/>
            </a:br>
            <a:r>
              <a:rPr lang="en-US" sz="2800" dirty="0"/>
              <a:t>Attachments</a:t>
            </a:r>
          </a:p>
        </p:txBody>
      </p:sp>
      <p:pic>
        <p:nvPicPr>
          <p:cNvPr id="6" name="Picture 2">
            <a:extLst>
              <a:ext uri="{FF2B5EF4-FFF2-40B4-BE49-F238E27FC236}">
                <a16:creationId xmlns:a16="http://schemas.microsoft.com/office/drawing/2014/main" id="{E3608107-41E8-43AC-BA50-F3C9C26C4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10200" y="1612384"/>
            <a:ext cx="3657600" cy="269887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508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928DB-29A2-46E4-90D3-E79BA4E7E446}"/>
              </a:ext>
            </a:extLst>
          </p:cNvPr>
          <p:cNvSpPr>
            <a:spLocks noGrp="1"/>
          </p:cNvSpPr>
          <p:nvPr>
            <p:ph type="body" idx="13"/>
          </p:nvPr>
        </p:nvSpPr>
        <p:spPr/>
        <p:txBody>
          <a:bodyPr/>
          <a:lstStyle/>
          <a:p>
            <a:r>
              <a:rPr lang="en-US" altLang="en-US" dirty="0"/>
              <a:t>Video: Keema</a:t>
            </a:r>
          </a:p>
          <a:p>
            <a:endParaRPr lang="en-US" dirty="0"/>
          </a:p>
        </p:txBody>
      </p:sp>
      <p:grpSp>
        <p:nvGrpSpPr>
          <p:cNvPr id="8" name="Group 7">
            <a:extLst>
              <a:ext uri="{FF2B5EF4-FFF2-40B4-BE49-F238E27FC236}">
                <a16:creationId xmlns:a16="http://schemas.microsoft.com/office/drawing/2014/main" id="{6C21B399-A678-4E33-BAAB-F82B01E21C94}"/>
              </a:ext>
            </a:extLst>
          </p:cNvPr>
          <p:cNvGrpSpPr>
            <a:grpSpLocks noChangeAspect="1"/>
          </p:cNvGrpSpPr>
          <p:nvPr/>
        </p:nvGrpSpPr>
        <p:grpSpPr>
          <a:xfrm>
            <a:off x="8077200" y="501017"/>
            <a:ext cx="822960" cy="822960"/>
            <a:chOff x="1151310" y="3429000"/>
            <a:chExt cx="914400" cy="914400"/>
          </a:xfrm>
        </p:grpSpPr>
        <p:sp>
          <p:nvSpPr>
            <p:cNvPr id="9" name="Oval 8">
              <a:extLst>
                <a:ext uri="{FF2B5EF4-FFF2-40B4-BE49-F238E27FC236}">
                  <a16:creationId xmlns:a16="http://schemas.microsoft.com/office/drawing/2014/main" id="{8D3BDD2F-167A-4AFE-97F1-CA949F3D75A4}"/>
                </a:ext>
              </a:extLst>
            </p:cNvPr>
            <p:cNvSpPr/>
            <p:nvPr/>
          </p:nvSpPr>
          <p:spPr>
            <a:xfrm>
              <a:off x="1151310" y="3429000"/>
              <a:ext cx="914400" cy="914400"/>
            </a:xfrm>
            <a:prstGeom prst="ellipse">
              <a:avLst/>
            </a:prstGeom>
            <a:solidFill>
              <a:srgbClr val="4EB647"/>
            </a:solidFill>
            <a:ln>
              <a:solidFill>
                <a:srgbClr val="4EB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28" descr="Film reel">
              <a:extLst>
                <a:ext uri="{FF2B5EF4-FFF2-40B4-BE49-F238E27FC236}">
                  <a16:creationId xmlns:a16="http://schemas.microsoft.com/office/drawing/2014/main" id="{D2865479-8F3D-4FF9-8B0D-07906E2FFEEE}"/>
                </a:ext>
              </a:extLst>
            </p:cNvPr>
            <p:cNvSpPr/>
            <p:nvPr/>
          </p:nvSpPr>
          <p:spPr>
            <a:xfrm>
              <a:off x="1318950" y="3596640"/>
              <a:ext cx="624840" cy="586740"/>
            </a:xfrm>
            <a:custGeom>
              <a:avLst/>
              <a:gdLst>
                <a:gd name="connsiteX0" fmla="*/ 365760 w 624840"/>
                <a:gd name="connsiteY0" fmla="*/ 365760 h 586740"/>
                <a:gd name="connsiteX1" fmla="*/ 381000 w 624840"/>
                <a:gd name="connsiteY1" fmla="*/ 325374 h 586740"/>
                <a:gd name="connsiteX2" fmla="*/ 381000 w 624840"/>
                <a:gd name="connsiteY2" fmla="*/ 342900 h 586740"/>
                <a:gd name="connsiteX3" fmla="*/ 392430 w 624840"/>
                <a:gd name="connsiteY3" fmla="*/ 416052 h 586740"/>
                <a:gd name="connsiteX4" fmla="*/ 365760 w 624840"/>
                <a:gd name="connsiteY4" fmla="*/ 365760 h 586740"/>
                <a:gd name="connsiteX5" fmla="*/ 289560 w 624840"/>
                <a:gd name="connsiteY5" fmla="*/ 350520 h 586740"/>
                <a:gd name="connsiteX6" fmla="*/ 228600 w 624840"/>
                <a:gd name="connsiteY6" fmla="*/ 289560 h 586740"/>
                <a:gd name="connsiteX7" fmla="*/ 289560 w 624840"/>
                <a:gd name="connsiteY7" fmla="*/ 228600 h 586740"/>
                <a:gd name="connsiteX8" fmla="*/ 350520 w 624840"/>
                <a:gd name="connsiteY8" fmla="*/ 289560 h 586740"/>
                <a:gd name="connsiteX9" fmla="*/ 289560 w 624840"/>
                <a:gd name="connsiteY9" fmla="*/ 350520 h 586740"/>
                <a:gd name="connsiteX10" fmla="*/ 289560 w 624840"/>
                <a:gd name="connsiteY10" fmla="*/ 502920 h 586740"/>
                <a:gd name="connsiteX11" fmla="*/ 228600 w 624840"/>
                <a:gd name="connsiteY11" fmla="*/ 441960 h 586740"/>
                <a:gd name="connsiteX12" fmla="*/ 289560 w 624840"/>
                <a:gd name="connsiteY12" fmla="*/ 381000 h 586740"/>
                <a:gd name="connsiteX13" fmla="*/ 350520 w 624840"/>
                <a:gd name="connsiteY13" fmla="*/ 441960 h 586740"/>
                <a:gd name="connsiteX14" fmla="*/ 289560 w 624840"/>
                <a:gd name="connsiteY14" fmla="*/ 502920 h 586740"/>
                <a:gd name="connsiteX15" fmla="*/ 152400 w 624840"/>
                <a:gd name="connsiteY15" fmla="*/ 426720 h 586740"/>
                <a:gd name="connsiteX16" fmla="*/ 91440 w 624840"/>
                <a:gd name="connsiteY16" fmla="*/ 365760 h 586740"/>
                <a:gd name="connsiteX17" fmla="*/ 152400 w 624840"/>
                <a:gd name="connsiteY17" fmla="*/ 304800 h 586740"/>
                <a:gd name="connsiteX18" fmla="*/ 213360 w 624840"/>
                <a:gd name="connsiteY18" fmla="*/ 365760 h 586740"/>
                <a:gd name="connsiteX19" fmla="*/ 152400 w 624840"/>
                <a:gd name="connsiteY19" fmla="*/ 426720 h 586740"/>
                <a:gd name="connsiteX20" fmla="*/ 152400 w 624840"/>
                <a:gd name="connsiteY20" fmla="*/ 152400 h 586740"/>
                <a:gd name="connsiteX21" fmla="*/ 204978 w 624840"/>
                <a:gd name="connsiteY21" fmla="*/ 182118 h 586740"/>
                <a:gd name="connsiteX22" fmla="*/ 153924 w 624840"/>
                <a:gd name="connsiteY22" fmla="*/ 274320 h 586740"/>
                <a:gd name="connsiteX23" fmla="*/ 153162 w 624840"/>
                <a:gd name="connsiteY23" fmla="*/ 274320 h 586740"/>
                <a:gd name="connsiteX24" fmla="*/ 92202 w 624840"/>
                <a:gd name="connsiteY24" fmla="*/ 213360 h 586740"/>
                <a:gd name="connsiteX25" fmla="*/ 152400 w 624840"/>
                <a:gd name="connsiteY25" fmla="*/ 152400 h 586740"/>
                <a:gd name="connsiteX26" fmla="*/ 289560 w 624840"/>
                <a:gd name="connsiteY26" fmla="*/ 76200 h 586740"/>
                <a:gd name="connsiteX27" fmla="*/ 350520 w 624840"/>
                <a:gd name="connsiteY27" fmla="*/ 137160 h 586740"/>
                <a:gd name="connsiteX28" fmla="*/ 344424 w 624840"/>
                <a:gd name="connsiteY28" fmla="*/ 163830 h 586740"/>
                <a:gd name="connsiteX29" fmla="*/ 289560 w 624840"/>
                <a:gd name="connsiteY29" fmla="*/ 152400 h 586740"/>
                <a:gd name="connsiteX30" fmla="*/ 234696 w 624840"/>
                <a:gd name="connsiteY30" fmla="*/ 163830 h 586740"/>
                <a:gd name="connsiteX31" fmla="*/ 228600 w 624840"/>
                <a:gd name="connsiteY31" fmla="*/ 137160 h 586740"/>
                <a:gd name="connsiteX32" fmla="*/ 289560 w 624840"/>
                <a:gd name="connsiteY32" fmla="*/ 76200 h 586740"/>
                <a:gd name="connsiteX33" fmla="*/ 426720 w 624840"/>
                <a:gd name="connsiteY33" fmla="*/ 152400 h 586740"/>
                <a:gd name="connsiteX34" fmla="*/ 487680 w 624840"/>
                <a:gd name="connsiteY34" fmla="*/ 213360 h 586740"/>
                <a:gd name="connsiteX35" fmla="*/ 426720 w 624840"/>
                <a:gd name="connsiteY35" fmla="*/ 274320 h 586740"/>
                <a:gd name="connsiteX36" fmla="*/ 425958 w 624840"/>
                <a:gd name="connsiteY36" fmla="*/ 274320 h 586740"/>
                <a:gd name="connsiteX37" fmla="*/ 374904 w 624840"/>
                <a:gd name="connsiteY37" fmla="*/ 182118 h 586740"/>
                <a:gd name="connsiteX38" fmla="*/ 426720 w 624840"/>
                <a:gd name="connsiteY38" fmla="*/ 152400 h 586740"/>
                <a:gd name="connsiteX39" fmla="*/ 426720 w 624840"/>
                <a:gd name="connsiteY39" fmla="*/ 342900 h 586740"/>
                <a:gd name="connsiteX40" fmla="*/ 426720 w 624840"/>
                <a:gd name="connsiteY40" fmla="*/ 304800 h 586740"/>
                <a:gd name="connsiteX41" fmla="*/ 487680 w 624840"/>
                <a:gd name="connsiteY41" fmla="*/ 365760 h 586740"/>
                <a:gd name="connsiteX42" fmla="*/ 444246 w 624840"/>
                <a:gd name="connsiteY42" fmla="*/ 424434 h 586740"/>
                <a:gd name="connsiteX43" fmla="*/ 426720 w 624840"/>
                <a:gd name="connsiteY43" fmla="*/ 342900 h 586740"/>
                <a:gd name="connsiteX44" fmla="*/ 624840 w 624840"/>
                <a:gd name="connsiteY44" fmla="*/ 541020 h 586740"/>
                <a:gd name="connsiteX45" fmla="*/ 495300 w 624840"/>
                <a:gd name="connsiteY45" fmla="*/ 493014 h 586740"/>
                <a:gd name="connsiteX46" fmla="*/ 579120 w 624840"/>
                <a:gd name="connsiteY46" fmla="*/ 289560 h 586740"/>
                <a:gd name="connsiteX47" fmla="*/ 289560 w 624840"/>
                <a:gd name="connsiteY47" fmla="*/ 0 h 586740"/>
                <a:gd name="connsiteX48" fmla="*/ 0 w 624840"/>
                <a:gd name="connsiteY48" fmla="*/ 289560 h 586740"/>
                <a:gd name="connsiteX49" fmla="*/ 289560 w 624840"/>
                <a:gd name="connsiteY49" fmla="*/ 579120 h 586740"/>
                <a:gd name="connsiteX50" fmla="*/ 461010 w 624840"/>
                <a:gd name="connsiteY50" fmla="*/ 522732 h 586740"/>
                <a:gd name="connsiteX51" fmla="*/ 624840 w 624840"/>
                <a:gd name="connsiteY51" fmla="*/ 586740 h 586740"/>
                <a:gd name="connsiteX52" fmla="*/ 624840 w 624840"/>
                <a:gd name="connsiteY52" fmla="*/ 541020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24840" h="586740">
                  <a:moveTo>
                    <a:pt x="365760" y="365760"/>
                  </a:moveTo>
                  <a:cubicBezTo>
                    <a:pt x="365760" y="350520"/>
                    <a:pt x="371856" y="336042"/>
                    <a:pt x="381000" y="325374"/>
                  </a:cubicBezTo>
                  <a:lnTo>
                    <a:pt x="381000" y="342900"/>
                  </a:lnTo>
                  <a:cubicBezTo>
                    <a:pt x="381000" y="368046"/>
                    <a:pt x="384810" y="393192"/>
                    <a:pt x="392430" y="416052"/>
                  </a:cubicBezTo>
                  <a:cubicBezTo>
                    <a:pt x="376428" y="404622"/>
                    <a:pt x="365760" y="386334"/>
                    <a:pt x="365760" y="365760"/>
                  </a:cubicBezTo>
                  <a:close/>
                  <a:moveTo>
                    <a:pt x="289560" y="350520"/>
                  </a:moveTo>
                  <a:cubicBezTo>
                    <a:pt x="256032" y="350520"/>
                    <a:pt x="228600" y="323088"/>
                    <a:pt x="228600" y="289560"/>
                  </a:cubicBezTo>
                  <a:cubicBezTo>
                    <a:pt x="228600" y="256032"/>
                    <a:pt x="256032" y="228600"/>
                    <a:pt x="289560" y="228600"/>
                  </a:cubicBezTo>
                  <a:cubicBezTo>
                    <a:pt x="323088" y="228600"/>
                    <a:pt x="350520" y="256032"/>
                    <a:pt x="350520" y="289560"/>
                  </a:cubicBezTo>
                  <a:cubicBezTo>
                    <a:pt x="350520" y="323088"/>
                    <a:pt x="323088" y="350520"/>
                    <a:pt x="289560" y="350520"/>
                  </a:cubicBezTo>
                  <a:close/>
                  <a:moveTo>
                    <a:pt x="289560" y="502920"/>
                  </a:moveTo>
                  <a:cubicBezTo>
                    <a:pt x="256032" y="502920"/>
                    <a:pt x="228600" y="475488"/>
                    <a:pt x="228600" y="441960"/>
                  </a:cubicBezTo>
                  <a:cubicBezTo>
                    <a:pt x="228600" y="408432"/>
                    <a:pt x="256032" y="381000"/>
                    <a:pt x="289560" y="381000"/>
                  </a:cubicBezTo>
                  <a:cubicBezTo>
                    <a:pt x="323088" y="381000"/>
                    <a:pt x="350520" y="408432"/>
                    <a:pt x="350520" y="441960"/>
                  </a:cubicBezTo>
                  <a:cubicBezTo>
                    <a:pt x="350520" y="475488"/>
                    <a:pt x="323088" y="502920"/>
                    <a:pt x="289560" y="502920"/>
                  </a:cubicBezTo>
                  <a:close/>
                  <a:moveTo>
                    <a:pt x="152400" y="426720"/>
                  </a:moveTo>
                  <a:cubicBezTo>
                    <a:pt x="118872" y="426720"/>
                    <a:pt x="91440" y="399288"/>
                    <a:pt x="91440" y="365760"/>
                  </a:cubicBezTo>
                  <a:cubicBezTo>
                    <a:pt x="91440" y="332232"/>
                    <a:pt x="118872" y="304800"/>
                    <a:pt x="152400" y="304800"/>
                  </a:cubicBezTo>
                  <a:cubicBezTo>
                    <a:pt x="185928" y="304800"/>
                    <a:pt x="213360" y="332232"/>
                    <a:pt x="213360" y="365760"/>
                  </a:cubicBezTo>
                  <a:cubicBezTo>
                    <a:pt x="213360" y="399288"/>
                    <a:pt x="185928" y="426720"/>
                    <a:pt x="152400" y="426720"/>
                  </a:cubicBezTo>
                  <a:close/>
                  <a:moveTo>
                    <a:pt x="152400" y="152400"/>
                  </a:moveTo>
                  <a:cubicBezTo>
                    <a:pt x="174498" y="152400"/>
                    <a:pt x="194310" y="164592"/>
                    <a:pt x="204978" y="182118"/>
                  </a:cubicBezTo>
                  <a:cubicBezTo>
                    <a:pt x="176784" y="204216"/>
                    <a:pt x="157734" y="236982"/>
                    <a:pt x="153924" y="274320"/>
                  </a:cubicBezTo>
                  <a:lnTo>
                    <a:pt x="153162" y="274320"/>
                  </a:lnTo>
                  <a:cubicBezTo>
                    <a:pt x="119634" y="274320"/>
                    <a:pt x="92202" y="246888"/>
                    <a:pt x="92202" y="213360"/>
                  </a:cubicBezTo>
                  <a:cubicBezTo>
                    <a:pt x="92202" y="179832"/>
                    <a:pt x="118872" y="152400"/>
                    <a:pt x="152400" y="152400"/>
                  </a:cubicBezTo>
                  <a:close/>
                  <a:moveTo>
                    <a:pt x="289560" y="76200"/>
                  </a:moveTo>
                  <a:cubicBezTo>
                    <a:pt x="323088" y="76200"/>
                    <a:pt x="350520" y="103632"/>
                    <a:pt x="350520" y="137160"/>
                  </a:cubicBezTo>
                  <a:cubicBezTo>
                    <a:pt x="350520" y="147066"/>
                    <a:pt x="348234" y="155448"/>
                    <a:pt x="344424" y="163830"/>
                  </a:cubicBezTo>
                  <a:cubicBezTo>
                    <a:pt x="327660" y="156210"/>
                    <a:pt x="309372" y="152400"/>
                    <a:pt x="289560" y="152400"/>
                  </a:cubicBezTo>
                  <a:cubicBezTo>
                    <a:pt x="269748" y="152400"/>
                    <a:pt x="251460" y="156210"/>
                    <a:pt x="234696" y="163830"/>
                  </a:cubicBezTo>
                  <a:cubicBezTo>
                    <a:pt x="230886" y="155448"/>
                    <a:pt x="228600" y="147066"/>
                    <a:pt x="228600" y="137160"/>
                  </a:cubicBezTo>
                  <a:cubicBezTo>
                    <a:pt x="228600" y="103632"/>
                    <a:pt x="256032" y="76200"/>
                    <a:pt x="289560" y="76200"/>
                  </a:cubicBezTo>
                  <a:close/>
                  <a:moveTo>
                    <a:pt x="426720" y="152400"/>
                  </a:moveTo>
                  <a:cubicBezTo>
                    <a:pt x="460248" y="152400"/>
                    <a:pt x="487680" y="179832"/>
                    <a:pt x="487680" y="213360"/>
                  </a:cubicBezTo>
                  <a:cubicBezTo>
                    <a:pt x="487680" y="246888"/>
                    <a:pt x="460248" y="274320"/>
                    <a:pt x="426720" y="274320"/>
                  </a:cubicBezTo>
                  <a:lnTo>
                    <a:pt x="425958" y="274320"/>
                  </a:lnTo>
                  <a:cubicBezTo>
                    <a:pt x="422148" y="236982"/>
                    <a:pt x="402336" y="204216"/>
                    <a:pt x="374904" y="182118"/>
                  </a:cubicBezTo>
                  <a:cubicBezTo>
                    <a:pt x="384810" y="164592"/>
                    <a:pt x="404622" y="152400"/>
                    <a:pt x="426720" y="152400"/>
                  </a:cubicBezTo>
                  <a:close/>
                  <a:moveTo>
                    <a:pt x="426720" y="342900"/>
                  </a:moveTo>
                  <a:lnTo>
                    <a:pt x="426720" y="304800"/>
                  </a:lnTo>
                  <a:cubicBezTo>
                    <a:pt x="460248" y="304800"/>
                    <a:pt x="487680" y="332232"/>
                    <a:pt x="487680" y="365760"/>
                  </a:cubicBezTo>
                  <a:cubicBezTo>
                    <a:pt x="487680" y="393192"/>
                    <a:pt x="469392" y="416814"/>
                    <a:pt x="444246" y="424434"/>
                  </a:cubicBezTo>
                  <a:cubicBezTo>
                    <a:pt x="432816" y="399288"/>
                    <a:pt x="426720" y="371856"/>
                    <a:pt x="426720" y="342900"/>
                  </a:cubicBezTo>
                  <a:close/>
                  <a:moveTo>
                    <a:pt x="624840" y="541020"/>
                  </a:moveTo>
                  <a:cubicBezTo>
                    <a:pt x="575310" y="541020"/>
                    <a:pt x="530352" y="522732"/>
                    <a:pt x="495300" y="493014"/>
                  </a:cubicBezTo>
                  <a:cubicBezTo>
                    <a:pt x="547116" y="440436"/>
                    <a:pt x="579120" y="368808"/>
                    <a:pt x="579120" y="289560"/>
                  </a:cubicBezTo>
                  <a:cubicBezTo>
                    <a:pt x="579120" y="129540"/>
                    <a:pt x="449580" y="0"/>
                    <a:pt x="289560" y="0"/>
                  </a:cubicBezTo>
                  <a:cubicBezTo>
                    <a:pt x="129540" y="0"/>
                    <a:pt x="0" y="129540"/>
                    <a:pt x="0" y="289560"/>
                  </a:cubicBezTo>
                  <a:cubicBezTo>
                    <a:pt x="0" y="449580"/>
                    <a:pt x="129540" y="579120"/>
                    <a:pt x="289560" y="579120"/>
                  </a:cubicBezTo>
                  <a:cubicBezTo>
                    <a:pt x="353568" y="579120"/>
                    <a:pt x="413004" y="558546"/>
                    <a:pt x="461010" y="522732"/>
                  </a:cubicBezTo>
                  <a:cubicBezTo>
                    <a:pt x="504444" y="562356"/>
                    <a:pt x="561594" y="586740"/>
                    <a:pt x="624840" y="586740"/>
                  </a:cubicBezTo>
                  <a:lnTo>
                    <a:pt x="624840" y="541020"/>
                  </a:lnTo>
                  <a:close/>
                </a:path>
              </a:pathLst>
            </a:custGeom>
            <a:solidFill>
              <a:schemeClr val="bg1"/>
            </a:solidFill>
            <a:ln w="7541" cap="flat">
              <a:noFill/>
              <a:prstDash val="solid"/>
              <a:miter/>
            </a:ln>
          </p:spPr>
          <p:txBody>
            <a:bodyPr rtlCol="0" anchor="ctr"/>
            <a:lstStyle/>
            <a:p>
              <a:endParaRPr lang="en-US"/>
            </a:p>
          </p:txBody>
        </p:sp>
      </p:grpSp>
      <p:pic>
        <p:nvPicPr>
          <p:cNvPr id="4" name="Picture 3" descr="A person in a striped shirt and smiling at the camera&#10;&#10;Description automatically generated">
            <a:extLst>
              <a:ext uri="{FF2B5EF4-FFF2-40B4-BE49-F238E27FC236}">
                <a16:creationId xmlns:a16="http://schemas.microsoft.com/office/drawing/2014/main" id="{CCE4FEFA-9FB3-4DAB-AE62-2B51791E8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000" y="1195852"/>
            <a:ext cx="4260000" cy="316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02C68D9E-4B62-460A-BEF8-E7694C44561A}"/>
              </a:ext>
            </a:extLst>
          </p:cNvPr>
          <p:cNvSpPr>
            <a:spLocks noGrp="1" noChangeArrowheads="1"/>
          </p:cNvSpPr>
          <p:nvPr>
            <p:ph type="body" idx="1"/>
          </p:nvPr>
        </p:nvSpPr>
        <p:spPr/>
        <p:txBody>
          <a:bodyPr/>
          <a:lstStyle/>
          <a:p>
            <a:r>
              <a:rPr lang="en-US" altLang="en-US" sz="1200" dirty="0"/>
              <a:t>Center for Development of Human Services, Institute for Community Health Promotion, SUNY Buffalo State acknowledges the State of New York’s and the Office of Children and Family Services’ royalty-free, non-exclusive and revocable license to reproduce, publish, distribute, or otherwise use any and all material herein for the limited purpose of training GPSII/MAPP Leaders and for as long as such materials and such training are deemed appropriate by NYS OCFS.</a:t>
            </a:r>
          </a:p>
          <a:p>
            <a:r>
              <a:rPr lang="en-US" altLang="en-US" sz="1200" dirty="0"/>
              <a:t>The Children’s Alliance of Kansas (CAOK) is the current national owner of the copyrighted “toolbox” of MAPP programs. NYS Office of Children and Family Services (NYS OCFS)/Center for Development of Human Services (CDHS) has permission from CAOK to provide MAPP programs (GPSII/MAPP, Caring For Our Own, Deciding Together, Shared Parenting, Mini-MAPP, and Child Sexual Abuse) to certify leaders through leader certification workshops and directly to foster/adoptive parents in New York State.</a:t>
            </a:r>
          </a:p>
          <a:p>
            <a:r>
              <a:rPr lang="en-US" altLang="en-US" sz="1200" dirty="0"/>
              <a:t>In order to better meet the needs of children and families in New York State, PS-MAPP was revised in 2004 and renamed GPSII/MAPP. Further revisions were made in 2005 after considering the feedback from MAPP Leaders throughout the state, and minor revisions and reformatting occurred in 2009. Significant revisions to the content and updating to reflect best practice and legal changes in New York State were made and approved by NYS OCFS in 2012 for this edition.</a:t>
            </a:r>
          </a:p>
          <a:p>
            <a:r>
              <a:rPr lang="en-US" altLang="en-US" sz="1200" i="1" dirty="0"/>
              <a:t>© 2009 Children’s Alliance of Kansas. Revised with permission NYS OCFS.</a:t>
            </a:r>
          </a:p>
        </p:txBody>
      </p:sp>
      <p:sp>
        <p:nvSpPr>
          <p:cNvPr id="5" name="Text Placeholder 4">
            <a:extLst>
              <a:ext uri="{FF2B5EF4-FFF2-40B4-BE49-F238E27FC236}">
                <a16:creationId xmlns:a16="http://schemas.microsoft.com/office/drawing/2014/main" id="{43060B68-96C7-4474-A33E-5CA2C57C868E}"/>
              </a:ext>
            </a:extLst>
          </p:cNvPr>
          <p:cNvSpPr>
            <a:spLocks noGrp="1"/>
          </p:cNvSpPr>
          <p:nvPr>
            <p:ph type="body" idx="13"/>
          </p:nvPr>
        </p:nvSpPr>
        <p:spPr/>
        <p:txBody>
          <a:bodyPr/>
          <a:lstStyle/>
          <a:p>
            <a:r>
              <a:rPr lang="en-US" dirty="0"/>
              <a:t>License Rights to OCFS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83D216-2D23-4885-88D3-4375355F3816}"/>
              </a:ext>
            </a:extLst>
          </p:cNvPr>
          <p:cNvSpPr>
            <a:spLocks noGrp="1"/>
          </p:cNvSpPr>
          <p:nvPr>
            <p:ph type="body" idx="13"/>
          </p:nvPr>
        </p:nvSpPr>
        <p:spPr/>
        <p:txBody>
          <a:bodyPr/>
          <a:lstStyle/>
          <a:p>
            <a:r>
              <a:rPr lang="en-US" altLang="en-US" dirty="0"/>
              <a:t>The Basic Needs of Humans*</a:t>
            </a:r>
            <a:endParaRPr lang="en-US" dirty="0"/>
          </a:p>
        </p:txBody>
      </p:sp>
      <p:sp>
        <p:nvSpPr>
          <p:cNvPr id="68614" name="Text Box 4">
            <a:extLst>
              <a:ext uri="{FF2B5EF4-FFF2-40B4-BE49-F238E27FC236}">
                <a16:creationId xmlns:a16="http://schemas.microsoft.com/office/drawing/2014/main" id="{81D041C2-B95F-4244-BDA7-57ED0D254FDB}"/>
              </a:ext>
            </a:extLst>
          </p:cNvPr>
          <p:cNvSpPr txBox="1">
            <a:spLocks noChangeArrowheads="1"/>
          </p:cNvSpPr>
          <p:nvPr/>
        </p:nvSpPr>
        <p:spPr bwMode="auto">
          <a:xfrm>
            <a:off x="3022535" y="4705348"/>
            <a:ext cx="30989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dirty="0">
                <a:cs typeface="Arial" panose="020B0604020202020204" pitchFamily="34" charset="0"/>
              </a:rPr>
              <a:t>*Adapted from concepts developed by Abraham Maslow.</a:t>
            </a:r>
          </a:p>
        </p:txBody>
      </p:sp>
      <p:grpSp>
        <p:nvGrpSpPr>
          <p:cNvPr id="4" name="Group 3">
            <a:extLst>
              <a:ext uri="{FF2B5EF4-FFF2-40B4-BE49-F238E27FC236}">
                <a16:creationId xmlns:a16="http://schemas.microsoft.com/office/drawing/2014/main" id="{E1378201-DE66-4781-80CB-A8E2887EE270}"/>
              </a:ext>
            </a:extLst>
          </p:cNvPr>
          <p:cNvGrpSpPr/>
          <p:nvPr/>
        </p:nvGrpSpPr>
        <p:grpSpPr>
          <a:xfrm>
            <a:off x="2247900" y="1266828"/>
            <a:ext cx="4648199" cy="3027833"/>
            <a:chOff x="-762000" y="915517"/>
            <a:chExt cx="4648199" cy="3027833"/>
          </a:xfrm>
        </p:grpSpPr>
        <p:sp>
          <p:nvSpPr>
            <p:cNvPr id="8" name="Rectangle 7">
              <a:extLst>
                <a:ext uri="{FF2B5EF4-FFF2-40B4-BE49-F238E27FC236}">
                  <a16:creationId xmlns:a16="http://schemas.microsoft.com/office/drawing/2014/main" id="{12B69A6E-CDAC-476F-B9CE-148D1B0C1059}"/>
                </a:ext>
              </a:extLst>
            </p:cNvPr>
            <p:cNvSpPr/>
            <p:nvPr/>
          </p:nvSpPr>
          <p:spPr>
            <a:xfrm>
              <a:off x="-762000" y="3348144"/>
              <a:ext cx="4648199" cy="595206"/>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Basic Survival</a:t>
              </a:r>
              <a:endParaRPr lang="en-US" sz="16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284721D-3DA2-4174-8270-2A944856A2C0}"/>
                </a:ext>
              </a:extLst>
            </p:cNvPr>
            <p:cNvSpPr/>
            <p:nvPr/>
          </p:nvSpPr>
          <p:spPr>
            <a:xfrm>
              <a:off x="-533400" y="2738544"/>
              <a:ext cx="4191000" cy="595206"/>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Safety</a:t>
              </a:r>
              <a:endParaRPr lang="en-US" sz="16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E212EE2-7DDB-46A2-97F4-56746F2DFCA6}"/>
                </a:ext>
              </a:extLst>
            </p:cNvPr>
            <p:cNvSpPr/>
            <p:nvPr/>
          </p:nvSpPr>
          <p:spPr>
            <a:xfrm>
              <a:off x="-290514" y="2134717"/>
              <a:ext cx="3705225" cy="595206"/>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Love and Belonging</a:t>
              </a:r>
            </a:p>
          </p:txBody>
        </p:sp>
        <p:sp>
          <p:nvSpPr>
            <p:cNvPr id="11" name="Rectangle 10">
              <a:extLst>
                <a:ext uri="{FF2B5EF4-FFF2-40B4-BE49-F238E27FC236}">
                  <a16:creationId xmlns:a16="http://schemas.microsoft.com/office/drawing/2014/main" id="{7E3E7B43-B451-4A06-B484-8A9EE9297902}"/>
                </a:ext>
              </a:extLst>
            </p:cNvPr>
            <p:cNvSpPr/>
            <p:nvPr/>
          </p:nvSpPr>
          <p:spPr>
            <a:xfrm>
              <a:off x="-76201" y="1525117"/>
              <a:ext cx="3276600" cy="595206"/>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Self – esteem</a:t>
              </a:r>
            </a:p>
          </p:txBody>
        </p:sp>
        <p:sp>
          <p:nvSpPr>
            <p:cNvPr id="13" name="Rectangle 12">
              <a:extLst>
                <a:ext uri="{FF2B5EF4-FFF2-40B4-BE49-F238E27FC236}">
                  <a16:creationId xmlns:a16="http://schemas.microsoft.com/office/drawing/2014/main" id="{4D9ACA18-4330-4D6E-B14B-A4D0655F424A}"/>
                </a:ext>
              </a:extLst>
            </p:cNvPr>
            <p:cNvSpPr/>
            <p:nvPr/>
          </p:nvSpPr>
          <p:spPr>
            <a:xfrm>
              <a:off x="152400" y="915517"/>
              <a:ext cx="2819400" cy="595206"/>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Making Dreams Come True</a:t>
              </a:r>
            </a:p>
            <a:p>
              <a:pPr algn="ctr"/>
              <a:r>
                <a:rPr lang="en-US" sz="1400" dirty="0">
                  <a:latin typeface="Arial" panose="020B0604020202020204" pitchFamily="34" charset="0"/>
                  <a:cs typeface="Arial" panose="020B0604020202020204" pitchFamily="34" charset="0"/>
                </a:rPr>
                <a:t>Self – Actualization</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631C1429-6AC2-4645-B4CB-18F48CB075A1}"/>
              </a:ext>
            </a:extLst>
          </p:cNvPr>
          <p:cNvSpPr>
            <a:spLocks noGrp="1" noChangeArrowheads="1"/>
          </p:cNvSpPr>
          <p:nvPr>
            <p:ph type="body" idx="1"/>
          </p:nvPr>
        </p:nvSpPr>
        <p:spPr/>
        <p:txBody>
          <a:bodyPr/>
          <a:lstStyle/>
          <a:p>
            <a:r>
              <a:rPr lang="en-US" altLang="en-US" sz="2800" b="1" u="sng" dirty="0">
                <a:solidFill>
                  <a:srgbClr val="553278"/>
                </a:solidFill>
                <a:effectLst/>
              </a:rPr>
              <a:t>Attachment</a:t>
            </a:r>
            <a:r>
              <a:rPr lang="en-US" altLang="en-US" sz="2800" dirty="0"/>
              <a:t> </a:t>
            </a:r>
            <a:r>
              <a:rPr lang="en-US" altLang="en-US" dirty="0"/>
              <a:t>is the affectionate and emotional tie between people that continues indefinitely over time and lasts even when people are geographically apart.*</a:t>
            </a:r>
          </a:p>
        </p:txBody>
      </p:sp>
      <p:sp>
        <p:nvSpPr>
          <p:cNvPr id="2" name="Text Placeholder 1">
            <a:extLst>
              <a:ext uri="{FF2B5EF4-FFF2-40B4-BE49-F238E27FC236}">
                <a16:creationId xmlns:a16="http://schemas.microsoft.com/office/drawing/2014/main" id="{99C6F1C9-E503-48DA-A547-4ADCBC19E6C6}"/>
              </a:ext>
            </a:extLst>
          </p:cNvPr>
          <p:cNvSpPr>
            <a:spLocks noGrp="1"/>
          </p:cNvSpPr>
          <p:nvPr>
            <p:ph type="body" idx="13"/>
          </p:nvPr>
        </p:nvSpPr>
        <p:spPr/>
        <p:txBody>
          <a:bodyPr/>
          <a:lstStyle/>
          <a:p>
            <a:r>
              <a:rPr lang="en-US" altLang="en-US" dirty="0"/>
              <a:t>Definition of Attachment</a:t>
            </a:r>
            <a:endParaRPr lang="en-US" dirty="0"/>
          </a:p>
        </p:txBody>
      </p:sp>
      <p:sp>
        <p:nvSpPr>
          <p:cNvPr id="69638" name="Text Box 4">
            <a:extLst>
              <a:ext uri="{FF2B5EF4-FFF2-40B4-BE49-F238E27FC236}">
                <a16:creationId xmlns:a16="http://schemas.microsoft.com/office/drawing/2014/main" id="{5A856271-131A-42F1-BA12-13BD7C07ADD6}"/>
              </a:ext>
            </a:extLst>
          </p:cNvPr>
          <p:cNvSpPr txBox="1">
            <a:spLocks noChangeArrowheads="1"/>
          </p:cNvSpPr>
          <p:nvPr/>
        </p:nvSpPr>
        <p:spPr bwMode="auto">
          <a:xfrm>
            <a:off x="914399" y="4648202"/>
            <a:ext cx="601980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pPr>
            <a:r>
              <a:rPr lang="en-US" altLang="en-US" sz="900" dirty="0">
                <a:cs typeface="Arial" panose="020B0604020202020204" pitchFamily="34" charset="0"/>
              </a:rPr>
              <a:t>* </a:t>
            </a:r>
            <a:r>
              <a:rPr lang="en-US" altLang="en-US" sz="900" dirty="0" err="1">
                <a:cs typeface="Arial" panose="020B0604020202020204" pitchFamily="34" charset="0"/>
              </a:rPr>
              <a:t>Fahlberg</a:t>
            </a:r>
            <a:r>
              <a:rPr lang="en-US" altLang="en-US" sz="900" dirty="0">
                <a:cs typeface="Arial" panose="020B0604020202020204" pitchFamily="34" charset="0"/>
              </a:rPr>
              <a:t>, Vera.  “</a:t>
            </a:r>
            <a:r>
              <a:rPr lang="en-US" altLang="en-US" sz="900" i="1" dirty="0">
                <a:cs typeface="Arial" panose="020B0604020202020204" pitchFamily="34" charset="0"/>
              </a:rPr>
              <a:t>Attachment and Separation</a:t>
            </a:r>
            <a:r>
              <a:rPr lang="en-US" altLang="en-US" sz="900" dirty="0">
                <a:cs typeface="Arial" panose="020B0604020202020204" pitchFamily="34" charset="0"/>
              </a:rPr>
              <a:t>”  PROJECT CRAFT, Training in the Adoption of Children with Special Needs. Ann Arbor, MI: University of Michigan School of Social Work, 1980, pp. V-1 - V-93.</a:t>
            </a:r>
          </a:p>
        </p:txBody>
      </p:sp>
    </p:spTree>
    <p:extLst>
      <p:ext uri="{BB962C8B-B14F-4D97-AF65-F5344CB8AC3E}">
        <p14:creationId xmlns:p14="http://schemas.microsoft.com/office/powerpoint/2010/main" val="2895442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id="{4E03DA88-0BAA-4E76-BCCD-CFB74E5541F0}"/>
              </a:ext>
            </a:extLst>
          </p:cNvPr>
          <p:cNvSpPr>
            <a:spLocks noGrp="1" noChangeArrowheads="1"/>
          </p:cNvSpPr>
          <p:nvPr>
            <p:ph type="body" idx="1"/>
          </p:nvPr>
        </p:nvSpPr>
        <p:spPr/>
        <p:txBody>
          <a:bodyPr/>
          <a:lstStyle/>
          <a:p>
            <a:r>
              <a:rPr lang="en-US" altLang="en-US" dirty="0"/>
              <a:t>Attachment helps children:</a:t>
            </a:r>
          </a:p>
          <a:p>
            <a:pPr marL="685775" lvl="1" indent="-342900">
              <a:spcAft>
                <a:spcPts val="600"/>
              </a:spcAft>
              <a:buFont typeface="Arial" panose="020B0604020202020204" pitchFamily="34" charset="0"/>
              <a:buChar char="•"/>
            </a:pPr>
            <a:r>
              <a:rPr lang="en-US" altLang="en-US" sz="2400" b="1" dirty="0">
                <a:solidFill>
                  <a:srgbClr val="646569"/>
                </a:solidFill>
              </a:rPr>
              <a:t>Develop a conscience </a:t>
            </a:r>
            <a:br>
              <a:rPr lang="en-US" altLang="en-US" sz="2400" b="1" dirty="0">
                <a:solidFill>
                  <a:srgbClr val="646569"/>
                </a:solidFill>
              </a:rPr>
            </a:br>
            <a:r>
              <a:rPr lang="en-US" altLang="en-US" sz="2400" b="1" dirty="0">
                <a:solidFill>
                  <a:srgbClr val="553278"/>
                </a:solidFill>
              </a:rPr>
              <a:t>(moral/spiritual development)</a:t>
            </a:r>
          </a:p>
          <a:p>
            <a:pPr marL="685775" lvl="1" indent="-342900">
              <a:spcAft>
                <a:spcPts val="600"/>
              </a:spcAft>
              <a:buFont typeface="Arial" panose="020B0604020202020204" pitchFamily="34" charset="0"/>
              <a:buChar char="•"/>
            </a:pPr>
            <a:r>
              <a:rPr lang="en-US" altLang="en-US" sz="2400" b="1" dirty="0">
                <a:solidFill>
                  <a:srgbClr val="646569"/>
                </a:solidFill>
              </a:rPr>
              <a:t>Become independent </a:t>
            </a:r>
            <a:br>
              <a:rPr lang="en-US" altLang="en-US" sz="2400" b="1" dirty="0">
                <a:solidFill>
                  <a:srgbClr val="646569"/>
                </a:solidFill>
              </a:rPr>
            </a:br>
            <a:r>
              <a:rPr lang="en-US" altLang="en-US" sz="2400" b="1" dirty="0">
                <a:solidFill>
                  <a:srgbClr val="553278"/>
                </a:solidFill>
              </a:rPr>
              <a:t>(social development)  </a:t>
            </a:r>
          </a:p>
          <a:p>
            <a:pPr marL="685775" lvl="1" indent="-342900">
              <a:spcAft>
                <a:spcPts val="600"/>
              </a:spcAft>
              <a:buFont typeface="Arial" panose="020B0604020202020204" pitchFamily="34" charset="0"/>
              <a:buChar char="•"/>
            </a:pPr>
            <a:r>
              <a:rPr lang="en-US" altLang="en-US" sz="2400" b="1" dirty="0">
                <a:solidFill>
                  <a:srgbClr val="646569"/>
                </a:solidFill>
              </a:rPr>
              <a:t>Deal with stress, frustration, </a:t>
            </a:r>
            <a:br>
              <a:rPr lang="en-US" altLang="en-US" sz="2400" b="1" dirty="0">
                <a:solidFill>
                  <a:srgbClr val="646569"/>
                </a:solidFill>
              </a:rPr>
            </a:br>
            <a:r>
              <a:rPr lang="en-US" altLang="en-US" sz="2400" b="1" dirty="0">
                <a:solidFill>
                  <a:srgbClr val="646569"/>
                </a:solidFill>
              </a:rPr>
              <a:t>fear and worry </a:t>
            </a:r>
            <a:br>
              <a:rPr lang="en-US" altLang="en-US" sz="2400" b="1" dirty="0">
                <a:solidFill>
                  <a:srgbClr val="646569"/>
                </a:solidFill>
              </a:rPr>
            </a:br>
            <a:r>
              <a:rPr lang="en-US" altLang="en-US" sz="2400" b="1" dirty="0">
                <a:solidFill>
                  <a:srgbClr val="553278"/>
                </a:solidFill>
              </a:rPr>
              <a:t>(emotional development)</a:t>
            </a:r>
          </a:p>
        </p:txBody>
      </p:sp>
      <p:sp>
        <p:nvSpPr>
          <p:cNvPr id="2" name="Text Placeholder 1">
            <a:extLst>
              <a:ext uri="{FF2B5EF4-FFF2-40B4-BE49-F238E27FC236}">
                <a16:creationId xmlns:a16="http://schemas.microsoft.com/office/drawing/2014/main" id="{4075C5CD-CB5D-4409-A3A6-0BF88022B4C5}"/>
              </a:ext>
            </a:extLst>
          </p:cNvPr>
          <p:cNvSpPr>
            <a:spLocks noGrp="1"/>
          </p:cNvSpPr>
          <p:nvPr>
            <p:ph type="body" idx="13"/>
          </p:nvPr>
        </p:nvSpPr>
        <p:spPr/>
        <p:txBody>
          <a:bodyPr/>
          <a:lstStyle/>
          <a:p>
            <a:r>
              <a:rPr lang="en-US" altLang="en-US" dirty="0"/>
              <a:t>Why Attachment Is Important to Children</a:t>
            </a:r>
            <a:endParaRPr lang="en-US" dirty="0"/>
          </a:p>
        </p:txBody>
      </p:sp>
      <p:pic>
        <p:nvPicPr>
          <p:cNvPr id="7" name="Picture 6">
            <a:extLst>
              <a:ext uri="{FF2B5EF4-FFF2-40B4-BE49-F238E27FC236}">
                <a16:creationId xmlns:a16="http://schemas.microsoft.com/office/drawing/2014/main" id="{34FAD9C1-2257-4219-B87C-432325466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428750"/>
            <a:ext cx="2857500" cy="2314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411EDD-B3F9-47F5-9CA0-155E2E37D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428750"/>
            <a:ext cx="2857500" cy="2314575"/>
          </a:xfrm>
          <a:prstGeom prst="rect">
            <a:avLst/>
          </a:prstGeom>
        </p:spPr>
      </p:pic>
      <p:sp>
        <p:nvSpPr>
          <p:cNvPr id="70659" name="Rectangle 3">
            <a:extLst>
              <a:ext uri="{FF2B5EF4-FFF2-40B4-BE49-F238E27FC236}">
                <a16:creationId xmlns:a16="http://schemas.microsoft.com/office/drawing/2014/main" id="{4E03DA88-0BAA-4E76-BCCD-CFB74E5541F0}"/>
              </a:ext>
            </a:extLst>
          </p:cNvPr>
          <p:cNvSpPr>
            <a:spLocks noGrp="1" noChangeArrowheads="1"/>
          </p:cNvSpPr>
          <p:nvPr>
            <p:ph type="body" idx="1"/>
          </p:nvPr>
        </p:nvSpPr>
        <p:spPr/>
        <p:txBody>
          <a:bodyPr/>
          <a:lstStyle/>
          <a:p>
            <a:r>
              <a:rPr lang="en-US" altLang="en-US" dirty="0"/>
              <a:t>Attachment helps children:</a:t>
            </a:r>
          </a:p>
          <a:p>
            <a:pPr marL="685775" lvl="1" indent="-342900">
              <a:spcAft>
                <a:spcPts val="600"/>
              </a:spcAft>
              <a:buFont typeface="Arial" panose="020B0604020202020204" pitchFamily="34" charset="0"/>
              <a:buChar char="•"/>
            </a:pPr>
            <a:r>
              <a:rPr lang="en-US" altLang="en-US" sz="2400" b="1" dirty="0">
                <a:solidFill>
                  <a:srgbClr val="646569"/>
                </a:solidFill>
              </a:rPr>
              <a:t>Think logically </a:t>
            </a:r>
            <a:br>
              <a:rPr lang="en-US" altLang="en-US" sz="2400" b="1" dirty="0"/>
            </a:br>
            <a:r>
              <a:rPr lang="en-US" altLang="en-US" sz="2400" b="1" dirty="0">
                <a:solidFill>
                  <a:srgbClr val="553278"/>
                </a:solidFill>
              </a:rPr>
              <a:t>(mental development)</a:t>
            </a:r>
          </a:p>
          <a:p>
            <a:pPr marL="685775" lvl="1" indent="-342900">
              <a:spcAft>
                <a:spcPts val="600"/>
              </a:spcAft>
              <a:buFont typeface="Arial" panose="020B0604020202020204" pitchFamily="34" charset="0"/>
              <a:buChar char="•"/>
            </a:pPr>
            <a:r>
              <a:rPr lang="en-US" altLang="en-US" sz="2400" b="1" dirty="0">
                <a:solidFill>
                  <a:srgbClr val="646569"/>
                </a:solidFill>
              </a:rPr>
              <a:t>Develop future relationships </a:t>
            </a:r>
            <a:br>
              <a:rPr lang="en-US" altLang="en-US" sz="2400" b="1" dirty="0"/>
            </a:br>
            <a:r>
              <a:rPr lang="en-US" altLang="en-US" sz="2400" b="1" dirty="0">
                <a:solidFill>
                  <a:srgbClr val="553278"/>
                </a:solidFill>
              </a:rPr>
              <a:t>(social development) </a:t>
            </a:r>
          </a:p>
          <a:p>
            <a:pPr marL="685775" lvl="1" indent="-342900">
              <a:spcAft>
                <a:spcPts val="600"/>
              </a:spcAft>
              <a:buFont typeface="Arial" panose="020B0604020202020204" pitchFamily="34" charset="0"/>
              <a:buChar char="•"/>
            </a:pPr>
            <a:r>
              <a:rPr lang="en-US" altLang="en-US" sz="2400" b="1" dirty="0">
                <a:solidFill>
                  <a:srgbClr val="646569"/>
                </a:solidFill>
              </a:rPr>
              <a:t>Grow physically and develop health </a:t>
            </a:r>
            <a:br>
              <a:rPr lang="en-US" altLang="en-US" sz="2400" b="1" dirty="0"/>
            </a:br>
            <a:r>
              <a:rPr lang="en-US" altLang="en-US" sz="2400" b="1" dirty="0">
                <a:solidFill>
                  <a:srgbClr val="553278"/>
                </a:solidFill>
              </a:rPr>
              <a:t>(physical development) </a:t>
            </a:r>
          </a:p>
        </p:txBody>
      </p:sp>
      <p:sp>
        <p:nvSpPr>
          <p:cNvPr id="2" name="Text Placeholder 1">
            <a:extLst>
              <a:ext uri="{FF2B5EF4-FFF2-40B4-BE49-F238E27FC236}">
                <a16:creationId xmlns:a16="http://schemas.microsoft.com/office/drawing/2014/main" id="{4075C5CD-CB5D-4409-A3A6-0BF88022B4C5}"/>
              </a:ext>
            </a:extLst>
          </p:cNvPr>
          <p:cNvSpPr>
            <a:spLocks noGrp="1"/>
          </p:cNvSpPr>
          <p:nvPr>
            <p:ph type="body" idx="13"/>
          </p:nvPr>
        </p:nvSpPr>
        <p:spPr/>
        <p:txBody>
          <a:bodyPr/>
          <a:lstStyle/>
          <a:p>
            <a:r>
              <a:rPr lang="en-US" altLang="en-US" dirty="0"/>
              <a:t>Why Attachment Is Important to Children </a:t>
            </a:r>
            <a:r>
              <a:rPr lang="en-US" altLang="en-US" i="1" dirty="0"/>
              <a:t>(continued)</a:t>
            </a:r>
            <a:endParaRPr lang="en-US" i="1" dirty="0"/>
          </a:p>
        </p:txBody>
      </p:sp>
    </p:spTree>
    <p:extLst>
      <p:ext uri="{BB962C8B-B14F-4D97-AF65-F5344CB8AC3E}">
        <p14:creationId xmlns:p14="http://schemas.microsoft.com/office/powerpoint/2010/main" val="2410780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1A0F04C-22B2-4D3B-B345-615BE7F15756}"/>
              </a:ext>
            </a:extLst>
          </p:cNvPr>
          <p:cNvSpPr>
            <a:spLocks noGrp="1"/>
          </p:cNvSpPr>
          <p:nvPr>
            <p:ph type="body" idx="13"/>
          </p:nvPr>
        </p:nvSpPr>
        <p:spPr/>
        <p:txBody>
          <a:bodyPr/>
          <a:lstStyle/>
          <a:p>
            <a:r>
              <a:rPr lang="en-US" dirty="0"/>
              <a:t>Cycle of Need: </a:t>
            </a:r>
            <a:r>
              <a:rPr lang="en-US" u="sng" dirty="0"/>
              <a:t>Attachment</a:t>
            </a:r>
          </a:p>
        </p:txBody>
      </p:sp>
      <p:graphicFrame>
        <p:nvGraphicFramePr>
          <p:cNvPr id="44" name="Diagram 43">
            <a:extLst>
              <a:ext uri="{FF2B5EF4-FFF2-40B4-BE49-F238E27FC236}">
                <a16:creationId xmlns:a16="http://schemas.microsoft.com/office/drawing/2014/main" id="{DCC2FCEC-AA31-4A0C-ADD2-1DAC72E1DCFD}"/>
              </a:ext>
            </a:extLst>
          </p:cNvPr>
          <p:cNvGraphicFramePr/>
          <p:nvPr>
            <p:extLst>
              <p:ext uri="{D42A27DB-BD31-4B8C-83A1-F6EECF244321}">
                <p14:modId xmlns:p14="http://schemas.microsoft.com/office/powerpoint/2010/main" val="36794477"/>
              </p:ext>
            </p:extLst>
          </p:nvPr>
        </p:nvGraphicFramePr>
        <p:xfrm>
          <a:off x="1524000" y="8699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TextBox 44">
            <a:extLst>
              <a:ext uri="{FF2B5EF4-FFF2-40B4-BE49-F238E27FC236}">
                <a16:creationId xmlns:a16="http://schemas.microsoft.com/office/drawing/2014/main" id="{27067608-EB00-4F67-AAE1-05CEF49661DA}"/>
              </a:ext>
            </a:extLst>
          </p:cNvPr>
          <p:cNvSpPr txBox="1"/>
          <p:nvPr/>
        </p:nvSpPr>
        <p:spPr>
          <a:xfrm>
            <a:off x="3581400" y="2394118"/>
            <a:ext cx="1905000" cy="1015663"/>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3"/>
                </a:solidFill>
              </a:rPr>
              <a:t>Trust</a:t>
            </a:r>
          </a:p>
          <a:p>
            <a:pPr marL="285750" indent="-285750">
              <a:buFont typeface="Arial" panose="020B0604020202020204" pitchFamily="34" charset="0"/>
              <a:buChar char="•"/>
            </a:pPr>
            <a:r>
              <a:rPr lang="en-US" sz="2000" b="1" dirty="0">
                <a:solidFill>
                  <a:schemeClr val="accent3"/>
                </a:solidFill>
              </a:rPr>
              <a:t>Attachment</a:t>
            </a:r>
          </a:p>
          <a:p>
            <a:pPr marL="285750" indent="-285750">
              <a:buFont typeface="Arial" panose="020B0604020202020204" pitchFamily="34" charset="0"/>
              <a:buChar char="•"/>
            </a:pPr>
            <a:r>
              <a:rPr lang="en-US" sz="2000" b="1" dirty="0">
                <a:solidFill>
                  <a:schemeClr val="accent3"/>
                </a:solidFill>
              </a:rPr>
              <a:t>Secure</a:t>
            </a:r>
          </a:p>
        </p:txBody>
      </p:sp>
    </p:spTree>
    <p:extLst>
      <p:ext uri="{BB962C8B-B14F-4D97-AF65-F5344CB8AC3E}">
        <p14:creationId xmlns:p14="http://schemas.microsoft.com/office/powerpoint/2010/main" val="1825286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8E6B4DD-5C0B-43BB-B840-51EB1CA4C507}"/>
              </a:ext>
            </a:extLst>
          </p:cNvPr>
          <p:cNvSpPr>
            <a:spLocks noGrp="1"/>
          </p:cNvSpPr>
          <p:nvPr>
            <p:ph type="body" idx="13"/>
          </p:nvPr>
        </p:nvSpPr>
        <p:spPr/>
        <p:txBody>
          <a:bodyPr/>
          <a:lstStyle/>
          <a:p>
            <a:r>
              <a:rPr lang="en-US" dirty="0"/>
              <a:t>Cycle of Need: </a:t>
            </a:r>
            <a:r>
              <a:rPr lang="en-US" u="sng" dirty="0"/>
              <a:t>Mistrust</a:t>
            </a:r>
          </a:p>
        </p:txBody>
      </p:sp>
      <p:graphicFrame>
        <p:nvGraphicFramePr>
          <p:cNvPr id="15" name="Diagram 14">
            <a:extLst>
              <a:ext uri="{FF2B5EF4-FFF2-40B4-BE49-F238E27FC236}">
                <a16:creationId xmlns:a16="http://schemas.microsoft.com/office/drawing/2014/main" id="{2CDD2277-8E1D-41D0-8B68-653CC6CABD8E}"/>
              </a:ext>
            </a:extLst>
          </p:cNvPr>
          <p:cNvGraphicFramePr/>
          <p:nvPr>
            <p:extLst>
              <p:ext uri="{D42A27DB-BD31-4B8C-83A1-F6EECF244321}">
                <p14:modId xmlns:p14="http://schemas.microsoft.com/office/powerpoint/2010/main" val="3246299729"/>
              </p:ext>
            </p:extLst>
          </p:nvPr>
        </p:nvGraphicFramePr>
        <p:xfrm>
          <a:off x="1524000" y="8699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9F8FDC53-2B50-4723-B1E5-E96AB7CA1390}"/>
              </a:ext>
            </a:extLst>
          </p:cNvPr>
          <p:cNvSpPr txBox="1"/>
          <p:nvPr/>
        </p:nvSpPr>
        <p:spPr>
          <a:xfrm>
            <a:off x="3733800" y="2640340"/>
            <a:ext cx="1600200" cy="523220"/>
          </a:xfrm>
          <a:prstGeom prst="rect">
            <a:avLst/>
          </a:prstGeom>
          <a:noFill/>
        </p:spPr>
        <p:txBody>
          <a:bodyPr wrap="square" rtlCol="0">
            <a:spAutoFit/>
          </a:bodyPr>
          <a:lstStyle/>
          <a:p>
            <a:pPr algn="ctr"/>
            <a:r>
              <a:rPr lang="en-US" sz="2800" b="1" dirty="0">
                <a:solidFill>
                  <a:schemeClr val="accent3"/>
                </a:solidFill>
              </a:rPr>
              <a:t>Mistrust</a:t>
            </a:r>
          </a:p>
        </p:txBody>
      </p:sp>
    </p:spTree>
    <p:extLst>
      <p:ext uri="{BB962C8B-B14F-4D97-AF65-F5344CB8AC3E}">
        <p14:creationId xmlns:p14="http://schemas.microsoft.com/office/powerpoint/2010/main" val="2655204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3">
            <a:extLst>
              <a:ext uri="{FF2B5EF4-FFF2-40B4-BE49-F238E27FC236}">
                <a16:creationId xmlns:a16="http://schemas.microsoft.com/office/drawing/2014/main" id="{16467DB0-B1DD-444B-AB5C-E1806032DD16}"/>
              </a:ext>
            </a:extLst>
          </p:cNvPr>
          <p:cNvSpPr>
            <a:spLocks noGrp="1" noChangeArrowheads="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Select a group facilitator and a reporter</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Read your case example</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Answer the questions</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Be ready in 15 minutes </a:t>
            </a:r>
          </a:p>
        </p:txBody>
      </p:sp>
      <p:sp>
        <p:nvSpPr>
          <p:cNvPr id="7" name="Text Placeholder 6">
            <a:extLst>
              <a:ext uri="{FF2B5EF4-FFF2-40B4-BE49-F238E27FC236}">
                <a16:creationId xmlns:a16="http://schemas.microsoft.com/office/drawing/2014/main" id="{915FB9E7-7715-4481-9686-F4ADA5371185}"/>
              </a:ext>
            </a:extLst>
          </p:cNvPr>
          <p:cNvSpPr>
            <a:spLocks noGrp="1"/>
          </p:cNvSpPr>
          <p:nvPr>
            <p:ph type="body" idx="13"/>
          </p:nvPr>
        </p:nvSpPr>
        <p:spPr/>
        <p:txBody>
          <a:bodyPr/>
          <a:lstStyle/>
          <a:p>
            <a:r>
              <a:rPr lang="en-US" altLang="en-US" dirty="0"/>
              <a:t>Promoting, Building, Rebuilding and Supporting Attachments</a:t>
            </a:r>
            <a:endParaRPr lang="en-US" dirty="0"/>
          </a:p>
        </p:txBody>
      </p:sp>
      <p:grpSp>
        <p:nvGrpSpPr>
          <p:cNvPr id="9" name="Group 8">
            <a:extLst>
              <a:ext uri="{FF2B5EF4-FFF2-40B4-BE49-F238E27FC236}">
                <a16:creationId xmlns:a16="http://schemas.microsoft.com/office/drawing/2014/main" id="{81933167-7910-46FE-A42B-16A6462E8197}"/>
              </a:ext>
            </a:extLst>
          </p:cNvPr>
          <p:cNvGrpSpPr>
            <a:grpSpLocks noChangeAspect="1"/>
          </p:cNvGrpSpPr>
          <p:nvPr/>
        </p:nvGrpSpPr>
        <p:grpSpPr>
          <a:xfrm>
            <a:off x="8077200" y="505779"/>
            <a:ext cx="822960" cy="822960"/>
            <a:chOff x="2567603" y="2430780"/>
            <a:chExt cx="914400" cy="914400"/>
          </a:xfrm>
        </p:grpSpPr>
        <p:sp>
          <p:nvSpPr>
            <p:cNvPr id="15" name="Oval 14">
              <a:extLst>
                <a:ext uri="{FF2B5EF4-FFF2-40B4-BE49-F238E27FC236}">
                  <a16:creationId xmlns:a16="http://schemas.microsoft.com/office/drawing/2014/main" id="{6CB4F384-3FF1-40FD-84E0-AB0F04D72F3D}"/>
                </a:ext>
              </a:extLst>
            </p:cNvPr>
            <p:cNvSpPr/>
            <p:nvPr/>
          </p:nvSpPr>
          <p:spPr>
            <a:xfrm>
              <a:off x="2567603" y="2430780"/>
              <a:ext cx="914400" cy="914400"/>
            </a:xfrm>
            <a:prstGeom prst="ellipse">
              <a:avLst/>
            </a:prstGeom>
            <a:solidFill>
              <a:srgbClr val="18AAD1"/>
            </a:solidFill>
            <a:ln>
              <a:solidFill>
                <a:srgbClr val="18A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56" descr="Chat">
              <a:extLst>
                <a:ext uri="{FF2B5EF4-FFF2-40B4-BE49-F238E27FC236}">
                  <a16:creationId xmlns:a16="http://schemas.microsoft.com/office/drawing/2014/main" id="{3BDD8EE6-9599-4184-8B69-29C89E401FE8}"/>
                </a:ext>
              </a:extLst>
            </p:cNvPr>
            <p:cNvGrpSpPr/>
            <p:nvPr/>
          </p:nvGrpSpPr>
          <p:grpSpPr>
            <a:xfrm>
              <a:off x="2659043" y="2522220"/>
              <a:ext cx="731520" cy="731520"/>
              <a:chOff x="4114800" y="2971800"/>
              <a:chExt cx="914400" cy="914400"/>
            </a:xfrm>
            <a:solidFill>
              <a:schemeClr val="bg1"/>
            </a:solidFill>
          </p:grpSpPr>
          <p:sp>
            <p:nvSpPr>
              <p:cNvPr id="17" name="Freeform: Shape 16">
                <a:extLst>
                  <a:ext uri="{FF2B5EF4-FFF2-40B4-BE49-F238E27FC236}">
                    <a16:creationId xmlns:a16="http://schemas.microsoft.com/office/drawing/2014/main" id="{101BC01C-04E5-453A-8F2A-7932C7CE7639}"/>
                  </a:ext>
                </a:extLst>
              </p:cNvPr>
              <p:cNvSpPr/>
              <p:nvPr/>
            </p:nvSpPr>
            <p:spPr>
              <a:xfrm>
                <a:off x="4191000" y="3162300"/>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53A0D91-6AB3-4F43-8AA5-D24DC9D96D92}"/>
                  </a:ext>
                </a:extLst>
              </p:cNvPr>
              <p:cNvSpPr/>
              <p:nvPr/>
            </p:nvSpPr>
            <p:spPr>
              <a:xfrm>
                <a:off x="4476750" y="3267075"/>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grpFill/>
              <a:ln w="9525" cap="flat">
                <a:noFill/>
                <a:prstDash val="solid"/>
                <a:miter/>
              </a:ln>
            </p:spPr>
            <p:txBody>
              <a:bodyPr rtlCol="0" anchor="ctr"/>
              <a:lstStyle/>
              <a:p>
                <a:endParaRPr lang="en-US"/>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4AB77A34-5965-4BC1-9531-E1B3FB4802B6}"/>
              </a:ext>
            </a:extLst>
          </p:cNvPr>
          <p:cNvSpPr>
            <a:spLocks noGrp="1" noChangeArrowheads="1"/>
          </p:cNvSpPr>
          <p:nvPr>
            <p:ph type="body" idx="1"/>
          </p:nvPr>
        </p:nvSpPr>
        <p:spPr/>
        <p:txBody>
          <a:bodyPr/>
          <a:lstStyle/>
          <a:p>
            <a:pPr marL="800075" lvl="1" indent="-457200">
              <a:spcBef>
                <a:spcPts val="0"/>
              </a:spcBef>
              <a:spcAft>
                <a:spcPts val="1800"/>
              </a:spcAft>
              <a:buFont typeface="Arial" panose="020B0604020202020204" pitchFamily="34" charset="0"/>
              <a:buChar char="•"/>
            </a:pPr>
            <a:r>
              <a:rPr lang="en-US" altLang="en-US" sz="2400" b="1" dirty="0">
                <a:solidFill>
                  <a:srgbClr val="646569"/>
                </a:solidFill>
              </a:rPr>
              <a:t>Complete Strengths/Needs Worksheet and Feedback to the Leader(s) – bring to Meeting 5</a:t>
            </a:r>
          </a:p>
          <a:p>
            <a:pPr marL="800075" lvl="1" indent="-457200">
              <a:spcBef>
                <a:spcPts val="0"/>
              </a:spcBef>
              <a:spcAft>
                <a:spcPts val="1800"/>
              </a:spcAft>
              <a:buFont typeface="Arial" panose="020B0604020202020204" pitchFamily="34" charset="0"/>
              <a:buChar char="•"/>
            </a:pPr>
            <a:r>
              <a:rPr lang="en-US" altLang="en-US" sz="2400" b="1" dirty="0">
                <a:solidFill>
                  <a:srgbClr val="646569"/>
                </a:solidFill>
              </a:rPr>
              <a:t>Review Meeting 4 handouts</a:t>
            </a:r>
          </a:p>
          <a:p>
            <a:pPr marL="800075" lvl="1" indent="-457200">
              <a:spcBef>
                <a:spcPts val="0"/>
              </a:spcBef>
              <a:spcAft>
                <a:spcPts val="1800"/>
              </a:spcAft>
              <a:buFont typeface="Arial" panose="020B0604020202020204" pitchFamily="34" charset="0"/>
              <a:buChar char="•"/>
            </a:pPr>
            <a:r>
              <a:rPr lang="en-US" altLang="en-US" sz="2400" b="1" dirty="0">
                <a:solidFill>
                  <a:srgbClr val="646569"/>
                </a:solidFill>
              </a:rPr>
              <a:t>Be prepared to tell the group about 3 behaviors that “push your buttons”</a:t>
            </a:r>
          </a:p>
        </p:txBody>
      </p:sp>
      <p:sp>
        <p:nvSpPr>
          <p:cNvPr id="2" name="Text Placeholder 1">
            <a:extLst>
              <a:ext uri="{FF2B5EF4-FFF2-40B4-BE49-F238E27FC236}">
                <a16:creationId xmlns:a16="http://schemas.microsoft.com/office/drawing/2014/main" id="{7E3538D7-15F5-45B6-92F3-1BE4CAD390A9}"/>
              </a:ext>
            </a:extLst>
          </p:cNvPr>
          <p:cNvSpPr>
            <a:spLocks noGrp="1"/>
          </p:cNvSpPr>
          <p:nvPr>
            <p:ph type="body" idx="13"/>
          </p:nvPr>
        </p:nvSpPr>
        <p:spPr/>
        <p:txBody>
          <a:bodyPr/>
          <a:lstStyle/>
          <a:p>
            <a:r>
              <a:rPr lang="en-US" altLang="en-US" dirty="0"/>
              <a:t>Roadwork</a:t>
            </a:r>
            <a:endParaRPr lang="en-US" dirty="0"/>
          </a:p>
        </p:txBody>
      </p:sp>
      <p:grpSp>
        <p:nvGrpSpPr>
          <p:cNvPr id="11" name="Group 10">
            <a:extLst>
              <a:ext uri="{FF2B5EF4-FFF2-40B4-BE49-F238E27FC236}">
                <a16:creationId xmlns:a16="http://schemas.microsoft.com/office/drawing/2014/main" id="{B1A1E771-AF3F-4CBE-BBF6-0B19053B86B0}"/>
              </a:ext>
            </a:extLst>
          </p:cNvPr>
          <p:cNvGrpSpPr>
            <a:grpSpLocks noChangeAspect="1"/>
          </p:cNvGrpSpPr>
          <p:nvPr/>
        </p:nvGrpSpPr>
        <p:grpSpPr>
          <a:xfrm>
            <a:off x="8077200" y="505779"/>
            <a:ext cx="822960" cy="822960"/>
            <a:chOff x="2720003" y="120095"/>
            <a:chExt cx="914400" cy="914400"/>
          </a:xfrm>
        </p:grpSpPr>
        <p:sp>
          <p:nvSpPr>
            <p:cNvPr id="12" name="Oval 11">
              <a:extLst>
                <a:ext uri="{FF2B5EF4-FFF2-40B4-BE49-F238E27FC236}">
                  <a16:creationId xmlns:a16="http://schemas.microsoft.com/office/drawing/2014/main" id="{1433ECAB-0647-4130-9628-1192D190CDEA}"/>
                </a:ext>
              </a:extLst>
            </p:cNvPr>
            <p:cNvSpPr/>
            <p:nvPr/>
          </p:nvSpPr>
          <p:spPr>
            <a:xfrm>
              <a:off x="2720003" y="120095"/>
              <a:ext cx="914400" cy="914400"/>
            </a:xfrm>
            <a:prstGeom prst="ellipse">
              <a:avLst/>
            </a:prstGeom>
            <a:solidFill>
              <a:srgbClr val="80479A"/>
            </a:solidFill>
            <a:ln>
              <a:solidFill>
                <a:srgbClr val="804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aphic 20" descr="Backpack">
              <a:extLst>
                <a:ext uri="{FF2B5EF4-FFF2-40B4-BE49-F238E27FC236}">
                  <a16:creationId xmlns:a16="http://schemas.microsoft.com/office/drawing/2014/main" id="{AE2BAED3-A1E8-407F-A6E4-F3F2D1B31FFC}"/>
                </a:ext>
              </a:extLst>
            </p:cNvPr>
            <p:cNvGrpSpPr/>
            <p:nvPr/>
          </p:nvGrpSpPr>
          <p:grpSpPr>
            <a:xfrm>
              <a:off x="2811443" y="211535"/>
              <a:ext cx="731520" cy="731520"/>
              <a:chOff x="7603962" y="0"/>
              <a:chExt cx="914400" cy="914400"/>
            </a:xfrm>
          </p:grpSpPr>
          <p:sp>
            <p:nvSpPr>
              <p:cNvPr id="14" name="Freeform: Shape 13">
                <a:extLst>
                  <a:ext uri="{FF2B5EF4-FFF2-40B4-BE49-F238E27FC236}">
                    <a16:creationId xmlns:a16="http://schemas.microsoft.com/office/drawing/2014/main" id="{BB66BA8A-5227-4329-A15D-5B02FAC2C20C}"/>
                  </a:ext>
                </a:extLst>
              </p:cNvPr>
              <p:cNvSpPr/>
              <p:nvPr/>
            </p:nvSpPr>
            <p:spPr>
              <a:xfrm>
                <a:off x="7870662" y="38100"/>
                <a:ext cx="381000" cy="342900"/>
              </a:xfrm>
              <a:custGeom>
                <a:avLst/>
                <a:gdLst>
                  <a:gd name="connsiteX0" fmla="*/ 190500 w 381000"/>
                  <a:gd name="connsiteY0" fmla="*/ 57150 h 342900"/>
                  <a:gd name="connsiteX1" fmla="*/ 276225 w 381000"/>
                  <a:gd name="connsiteY1" fmla="*/ 142875 h 342900"/>
                  <a:gd name="connsiteX2" fmla="*/ 104775 w 381000"/>
                  <a:gd name="connsiteY2" fmla="*/ 142875 h 342900"/>
                  <a:gd name="connsiteX3" fmla="*/ 190500 w 381000"/>
                  <a:gd name="connsiteY3" fmla="*/ 57150 h 342900"/>
                  <a:gd name="connsiteX4" fmla="*/ 0 w 381000"/>
                  <a:gd name="connsiteY4" fmla="*/ 323850 h 342900"/>
                  <a:gd name="connsiteX5" fmla="*/ 19050 w 381000"/>
                  <a:gd name="connsiteY5" fmla="*/ 342900 h 342900"/>
                  <a:gd name="connsiteX6" fmla="*/ 152400 w 381000"/>
                  <a:gd name="connsiteY6" fmla="*/ 342900 h 342900"/>
                  <a:gd name="connsiteX7" fmla="*/ 152400 w 381000"/>
                  <a:gd name="connsiteY7" fmla="*/ 323850 h 342900"/>
                  <a:gd name="connsiteX8" fmla="*/ 171450 w 381000"/>
                  <a:gd name="connsiteY8" fmla="*/ 304800 h 342900"/>
                  <a:gd name="connsiteX9" fmla="*/ 209550 w 381000"/>
                  <a:gd name="connsiteY9" fmla="*/ 304800 h 342900"/>
                  <a:gd name="connsiteX10" fmla="*/ 228600 w 381000"/>
                  <a:gd name="connsiteY10" fmla="*/ 323850 h 342900"/>
                  <a:gd name="connsiteX11" fmla="*/ 228600 w 381000"/>
                  <a:gd name="connsiteY11" fmla="*/ 342900 h 342900"/>
                  <a:gd name="connsiteX12" fmla="*/ 361950 w 381000"/>
                  <a:gd name="connsiteY12" fmla="*/ 342900 h 342900"/>
                  <a:gd name="connsiteX13" fmla="*/ 381000 w 381000"/>
                  <a:gd name="connsiteY13" fmla="*/ 323850 h 342900"/>
                  <a:gd name="connsiteX14" fmla="*/ 381000 w 381000"/>
                  <a:gd name="connsiteY14" fmla="*/ 142875 h 342900"/>
                  <a:gd name="connsiteX15" fmla="*/ 333375 w 381000"/>
                  <a:gd name="connsiteY15" fmla="*/ 142875 h 342900"/>
                  <a:gd name="connsiteX16" fmla="*/ 190500 w 381000"/>
                  <a:gd name="connsiteY16" fmla="*/ 0 h 342900"/>
                  <a:gd name="connsiteX17" fmla="*/ 47625 w 381000"/>
                  <a:gd name="connsiteY17" fmla="*/ 142875 h 342900"/>
                  <a:gd name="connsiteX18" fmla="*/ 0 w 381000"/>
                  <a:gd name="connsiteY18" fmla="*/ 142875 h 342900"/>
                  <a:gd name="connsiteX19" fmla="*/ 0 w 381000"/>
                  <a:gd name="connsiteY19"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000" h="342900">
                    <a:moveTo>
                      <a:pt x="190500" y="57150"/>
                    </a:moveTo>
                    <a:cubicBezTo>
                      <a:pt x="238125" y="57150"/>
                      <a:pt x="276225" y="95250"/>
                      <a:pt x="276225" y="142875"/>
                    </a:cubicBezTo>
                    <a:lnTo>
                      <a:pt x="104775" y="142875"/>
                    </a:lnTo>
                    <a:cubicBezTo>
                      <a:pt x="104775" y="95250"/>
                      <a:pt x="142875" y="57150"/>
                      <a:pt x="190500" y="57150"/>
                    </a:cubicBezTo>
                    <a:close/>
                    <a:moveTo>
                      <a:pt x="0" y="323850"/>
                    </a:moveTo>
                    <a:cubicBezTo>
                      <a:pt x="0" y="334328"/>
                      <a:pt x="8572" y="342900"/>
                      <a:pt x="19050" y="342900"/>
                    </a:cubicBezTo>
                    <a:lnTo>
                      <a:pt x="152400" y="342900"/>
                    </a:lnTo>
                    <a:lnTo>
                      <a:pt x="152400" y="323850"/>
                    </a:lnTo>
                    <a:cubicBezTo>
                      <a:pt x="152400" y="313373"/>
                      <a:pt x="160973" y="304800"/>
                      <a:pt x="171450" y="304800"/>
                    </a:cubicBezTo>
                    <a:lnTo>
                      <a:pt x="209550" y="304800"/>
                    </a:lnTo>
                    <a:cubicBezTo>
                      <a:pt x="220027" y="304800"/>
                      <a:pt x="228600" y="313373"/>
                      <a:pt x="228600" y="323850"/>
                    </a:cubicBezTo>
                    <a:lnTo>
                      <a:pt x="228600" y="342900"/>
                    </a:lnTo>
                    <a:lnTo>
                      <a:pt x="361950" y="342900"/>
                    </a:lnTo>
                    <a:cubicBezTo>
                      <a:pt x="372428" y="342900"/>
                      <a:pt x="381000" y="334328"/>
                      <a:pt x="381000" y="323850"/>
                    </a:cubicBezTo>
                    <a:lnTo>
                      <a:pt x="381000" y="142875"/>
                    </a:lnTo>
                    <a:lnTo>
                      <a:pt x="333375" y="142875"/>
                    </a:lnTo>
                    <a:cubicBezTo>
                      <a:pt x="333375" y="63818"/>
                      <a:pt x="269558" y="0"/>
                      <a:pt x="190500" y="0"/>
                    </a:cubicBezTo>
                    <a:cubicBezTo>
                      <a:pt x="111443" y="0"/>
                      <a:pt x="47625" y="63818"/>
                      <a:pt x="47625" y="142875"/>
                    </a:cubicBezTo>
                    <a:lnTo>
                      <a:pt x="0" y="142875"/>
                    </a:lnTo>
                    <a:lnTo>
                      <a:pt x="0" y="323850"/>
                    </a:lnTo>
                    <a:close/>
                  </a:path>
                </a:pathLst>
              </a:custGeom>
              <a:solidFill>
                <a:schemeClr val="bg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080FE22-59AE-46F5-B881-E6D3B8E849D8}"/>
                  </a:ext>
                </a:extLst>
              </p:cNvPr>
              <p:cNvSpPr/>
              <p:nvPr/>
            </p:nvSpPr>
            <p:spPr>
              <a:xfrm>
                <a:off x="7908762" y="657225"/>
                <a:ext cx="304800" cy="142875"/>
              </a:xfrm>
              <a:custGeom>
                <a:avLst/>
                <a:gdLst>
                  <a:gd name="connsiteX0" fmla="*/ 292418 w 304800"/>
                  <a:gd name="connsiteY0" fmla="*/ 0 h 142875"/>
                  <a:gd name="connsiteX1" fmla="*/ 12382 w 304800"/>
                  <a:gd name="connsiteY1" fmla="*/ 0 h 142875"/>
                  <a:gd name="connsiteX2" fmla="*/ 0 w 304800"/>
                  <a:gd name="connsiteY2" fmla="*/ 12383 h 142875"/>
                  <a:gd name="connsiteX3" fmla="*/ 0 w 304800"/>
                  <a:gd name="connsiteY3" fmla="*/ 142875 h 142875"/>
                  <a:gd name="connsiteX4" fmla="*/ 304800 w 304800"/>
                  <a:gd name="connsiteY4" fmla="*/ 142875 h 142875"/>
                  <a:gd name="connsiteX5" fmla="*/ 304800 w 304800"/>
                  <a:gd name="connsiteY5" fmla="*/ 12383 h 142875"/>
                  <a:gd name="connsiteX6" fmla="*/ 292418 w 304800"/>
                  <a:gd name="connsiteY6" fmla="*/ 0 h 142875"/>
                  <a:gd name="connsiteX7" fmla="*/ 292418 w 3048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142875">
                    <a:moveTo>
                      <a:pt x="292418" y="0"/>
                    </a:moveTo>
                    <a:lnTo>
                      <a:pt x="12382" y="0"/>
                    </a:lnTo>
                    <a:cubicBezTo>
                      <a:pt x="5715" y="0"/>
                      <a:pt x="0" y="5715"/>
                      <a:pt x="0" y="12383"/>
                    </a:cubicBezTo>
                    <a:lnTo>
                      <a:pt x="0" y="142875"/>
                    </a:lnTo>
                    <a:lnTo>
                      <a:pt x="304800" y="142875"/>
                    </a:lnTo>
                    <a:lnTo>
                      <a:pt x="304800" y="12383"/>
                    </a:lnTo>
                    <a:cubicBezTo>
                      <a:pt x="304800" y="5715"/>
                      <a:pt x="299085" y="0"/>
                      <a:pt x="292418" y="0"/>
                    </a:cubicBezTo>
                    <a:lnTo>
                      <a:pt x="292418" y="0"/>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87A447B-6ABD-4F36-BD71-CAE54BBD0D2C}"/>
                  </a:ext>
                </a:extLst>
              </p:cNvPr>
              <p:cNvSpPr/>
              <p:nvPr/>
            </p:nvSpPr>
            <p:spPr>
              <a:xfrm>
                <a:off x="7737312" y="191453"/>
                <a:ext cx="647700" cy="600075"/>
              </a:xfrm>
              <a:custGeom>
                <a:avLst/>
                <a:gdLst>
                  <a:gd name="connsiteX0" fmla="*/ 609600 w 647700"/>
                  <a:gd name="connsiteY0" fmla="*/ 294323 h 600075"/>
                  <a:gd name="connsiteX1" fmla="*/ 590550 w 647700"/>
                  <a:gd name="connsiteY1" fmla="*/ 294323 h 600075"/>
                  <a:gd name="connsiteX2" fmla="*/ 590550 w 647700"/>
                  <a:gd name="connsiteY2" fmla="*/ 65723 h 600075"/>
                  <a:gd name="connsiteX3" fmla="*/ 552450 w 647700"/>
                  <a:gd name="connsiteY3" fmla="*/ 0 h 600075"/>
                  <a:gd name="connsiteX4" fmla="*/ 552450 w 647700"/>
                  <a:gd name="connsiteY4" fmla="*/ 170498 h 600075"/>
                  <a:gd name="connsiteX5" fmla="*/ 495300 w 647700"/>
                  <a:gd name="connsiteY5" fmla="*/ 227648 h 600075"/>
                  <a:gd name="connsiteX6" fmla="*/ 361950 w 647700"/>
                  <a:gd name="connsiteY6" fmla="*/ 227648 h 600075"/>
                  <a:gd name="connsiteX7" fmla="*/ 361950 w 647700"/>
                  <a:gd name="connsiteY7" fmla="*/ 246698 h 600075"/>
                  <a:gd name="connsiteX8" fmla="*/ 342900 w 647700"/>
                  <a:gd name="connsiteY8" fmla="*/ 265748 h 600075"/>
                  <a:gd name="connsiteX9" fmla="*/ 304800 w 647700"/>
                  <a:gd name="connsiteY9" fmla="*/ 265748 h 600075"/>
                  <a:gd name="connsiteX10" fmla="*/ 285750 w 647700"/>
                  <a:gd name="connsiteY10" fmla="*/ 246698 h 600075"/>
                  <a:gd name="connsiteX11" fmla="*/ 285750 w 647700"/>
                  <a:gd name="connsiteY11" fmla="*/ 227648 h 600075"/>
                  <a:gd name="connsiteX12" fmla="*/ 152400 w 647700"/>
                  <a:gd name="connsiteY12" fmla="*/ 227648 h 600075"/>
                  <a:gd name="connsiteX13" fmla="*/ 95250 w 647700"/>
                  <a:gd name="connsiteY13" fmla="*/ 170498 h 600075"/>
                  <a:gd name="connsiteX14" fmla="*/ 95250 w 647700"/>
                  <a:gd name="connsiteY14" fmla="*/ 0 h 600075"/>
                  <a:gd name="connsiteX15" fmla="*/ 57150 w 647700"/>
                  <a:gd name="connsiteY15" fmla="*/ 65723 h 600075"/>
                  <a:gd name="connsiteX16" fmla="*/ 57150 w 647700"/>
                  <a:gd name="connsiteY16" fmla="*/ 294323 h 600075"/>
                  <a:gd name="connsiteX17" fmla="*/ 38100 w 647700"/>
                  <a:gd name="connsiteY17" fmla="*/ 294323 h 600075"/>
                  <a:gd name="connsiteX18" fmla="*/ 0 w 647700"/>
                  <a:gd name="connsiteY18" fmla="*/ 332423 h 600075"/>
                  <a:gd name="connsiteX19" fmla="*/ 0 w 647700"/>
                  <a:gd name="connsiteY19" fmla="*/ 484823 h 600075"/>
                  <a:gd name="connsiteX20" fmla="*/ 38100 w 647700"/>
                  <a:gd name="connsiteY20" fmla="*/ 522923 h 600075"/>
                  <a:gd name="connsiteX21" fmla="*/ 57150 w 647700"/>
                  <a:gd name="connsiteY21" fmla="*/ 522923 h 600075"/>
                  <a:gd name="connsiteX22" fmla="*/ 57150 w 647700"/>
                  <a:gd name="connsiteY22" fmla="*/ 570548 h 600075"/>
                  <a:gd name="connsiteX23" fmla="*/ 95250 w 647700"/>
                  <a:gd name="connsiteY23" fmla="*/ 608648 h 600075"/>
                  <a:gd name="connsiteX24" fmla="*/ 133350 w 647700"/>
                  <a:gd name="connsiteY24" fmla="*/ 608648 h 600075"/>
                  <a:gd name="connsiteX25" fmla="*/ 133350 w 647700"/>
                  <a:gd name="connsiteY25" fmla="*/ 478155 h 600075"/>
                  <a:gd name="connsiteX26" fmla="*/ 183833 w 647700"/>
                  <a:gd name="connsiteY26" fmla="*/ 427673 h 600075"/>
                  <a:gd name="connsiteX27" fmla="*/ 464820 w 647700"/>
                  <a:gd name="connsiteY27" fmla="*/ 427673 h 600075"/>
                  <a:gd name="connsiteX28" fmla="*/ 515303 w 647700"/>
                  <a:gd name="connsiteY28" fmla="*/ 478155 h 600075"/>
                  <a:gd name="connsiteX29" fmla="*/ 515303 w 647700"/>
                  <a:gd name="connsiteY29" fmla="*/ 608648 h 600075"/>
                  <a:gd name="connsiteX30" fmla="*/ 553403 w 647700"/>
                  <a:gd name="connsiteY30" fmla="*/ 608648 h 600075"/>
                  <a:gd name="connsiteX31" fmla="*/ 591503 w 647700"/>
                  <a:gd name="connsiteY31" fmla="*/ 570548 h 600075"/>
                  <a:gd name="connsiteX32" fmla="*/ 591503 w 647700"/>
                  <a:gd name="connsiteY32" fmla="*/ 522923 h 600075"/>
                  <a:gd name="connsiteX33" fmla="*/ 610553 w 647700"/>
                  <a:gd name="connsiteY33" fmla="*/ 522923 h 600075"/>
                  <a:gd name="connsiteX34" fmla="*/ 648653 w 647700"/>
                  <a:gd name="connsiteY34" fmla="*/ 484823 h 600075"/>
                  <a:gd name="connsiteX35" fmla="*/ 648653 w 647700"/>
                  <a:gd name="connsiteY35" fmla="*/ 332423 h 600075"/>
                  <a:gd name="connsiteX36" fmla="*/ 609600 w 647700"/>
                  <a:gd name="connsiteY36" fmla="*/ 294323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7700" h="600075">
                    <a:moveTo>
                      <a:pt x="609600" y="294323"/>
                    </a:moveTo>
                    <a:lnTo>
                      <a:pt x="590550" y="294323"/>
                    </a:lnTo>
                    <a:lnTo>
                      <a:pt x="590550" y="65723"/>
                    </a:lnTo>
                    <a:cubicBezTo>
                      <a:pt x="590550" y="38100"/>
                      <a:pt x="576263" y="13335"/>
                      <a:pt x="552450" y="0"/>
                    </a:cubicBezTo>
                    <a:lnTo>
                      <a:pt x="552450" y="170498"/>
                    </a:lnTo>
                    <a:cubicBezTo>
                      <a:pt x="552450" y="201930"/>
                      <a:pt x="526733" y="227648"/>
                      <a:pt x="495300" y="227648"/>
                    </a:cubicBezTo>
                    <a:lnTo>
                      <a:pt x="361950" y="227648"/>
                    </a:lnTo>
                    <a:lnTo>
                      <a:pt x="361950" y="246698"/>
                    </a:lnTo>
                    <a:cubicBezTo>
                      <a:pt x="361950" y="257175"/>
                      <a:pt x="353378" y="265748"/>
                      <a:pt x="342900" y="265748"/>
                    </a:cubicBezTo>
                    <a:lnTo>
                      <a:pt x="304800" y="265748"/>
                    </a:lnTo>
                    <a:cubicBezTo>
                      <a:pt x="294323" y="265748"/>
                      <a:pt x="285750" y="257175"/>
                      <a:pt x="285750" y="246698"/>
                    </a:cubicBezTo>
                    <a:lnTo>
                      <a:pt x="285750" y="227648"/>
                    </a:lnTo>
                    <a:lnTo>
                      <a:pt x="152400" y="227648"/>
                    </a:lnTo>
                    <a:cubicBezTo>
                      <a:pt x="120968" y="227648"/>
                      <a:pt x="95250" y="201930"/>
                      <a:pt x="95250" y="170498"/>
                    </a:cubicBezTo>
                    <a:lnTo>
                      <a:pt x="95250" y="0"/>
                    </a:lnTo>
                    <a:cubicBezTo>
                      <a:pt x="71438" y="13335"/>
                      <a:pt x="57150" y="39053"/>
                      <a:pt x="57150" y="65723"/>
                    </a:cubicBezTo>
                    <a:lnTo>
                      <a:pt x="57150" y="294323"/>
                    </a:lnTo>
                    <a:lnTo>
                      <a:pt x="38100" y="294323"/>
                    </a:lnTo>
                    <a:cubicBezTo>
                      <a:pt x="17145" y="294323"/>
                      <a:pt x="0" y="311468"/>
                      <a:pt x="0" y="332423"/>
                    </a:cubicBezTo>
                    <a:lnTo>
                      <a:pt x="0" y="484823"/>
                    </a:lnTo>
                    <a:cubicBezTo>
                      <a:pt x="0" y="505777"/>
                      <a:pt x="17145" y="522923"/>
                      <a:pt x="38100" y="522923"/>
                    </a:cubicBezTo>
                    <a:lnTo>
                      <a:pt x="57150" y="522923"/>
                    </a:lnTo>
                    <a:lnTo>
                      <a:pt x="57150" y="570548"/>
                    </a:lnTo>
                    <a:cubicBezTo>
                      <a:pt x="57150" y="591502"/>
                      <a:pt x="74295" y="608648"/>
                      <a:pt x="95250" y="608648"/>
                    </a:cubicBezTo>
                    <a:lnTo>
                      <a:pt x="133350" y="608648"/>
                    </a:lnTo>
                    <a:lnTo>
                      <a:pt x="133350" y="478155"/>
                    </a:lnTo>
                    <a:cubicBezTo>
                      <a:pt x="133350" y="450533"/>
                      <a:pt x="156210" y="427673"/>
                      <a:pt x="183833" y="427673"/>
                    </a:cubicBezTo>
                    <a:lnTo>
                      <a:pt x="464820" y="427673"/>
                    </a:lnTo>
                    <a:cubicBezTo>
                      <a:pt x="492442" y="427673"/>
                      <a:pt x="515303" y="450533"/>
                      <a:pt x="515303" y="478155"/>
                    </a:cubicBezTo>
                    <a:lnTo>
                      <a:pt x="515303" y="608648"/>
                    </a:lnTo>
                    <a:lnTo>
                      <a:pt x="553403" y="608648"/>
                    </a:lnTo>
                    <a:cubicBezTo>
                      <a:pt x="574358" y="608648"/>
                      <a:pt x="591503" y="591502"/>
                      <a:pt x="591503" y="570548"/>
                    </a:cubicBezTo>
                    <a:lnTo>
                      <a:pt x="591503" y="522923"/>
                    </a:lnTo>
                    <a:lnTo>
                      <a:pt x="610553" y="522923"/>
                    </a:lnTo>
                    <a:cubicBezTo>
                      <a:pt x="631508" y="522923"/>
                      <a:pt x="648653" y="505777"/>
                      <a:pt x="648653" y="484823"/>
                    </a:cubicBezTo>
                    <a:lnTo>
                      <a:pt x="648653" y="332423"/>
                    </a:lnTo>
                    <a:cubicBezTo>
                      <a:pt x="647700" y="311468"/>
                      <a:pt x="630555" y="294323"/>
                      <a:pt x="609600" y="294323"/>
                    </a:cubicBezTo>
                    <a:close/>
                  </a:path>
                </a:pathLst>
              </a:custGeom>
              <a:solidFill>
                <a:schemeClr val="bg1"/>
              </a:solidFill>
              <a:ln w="9525" cap="flat">
                <a:noFill/>
                <a:prstDash val="solid"/>
                <a:miter/>
              </a:ln>
            </p:spPr>
            <p:txBody>
              <a:bodyPr rtlCol="0" anchor="ctr"/>
              <a:lstStyle/>
              <a:p>
                <a:endParaRPr lang="en-US"/>
              </a:p>
            </p:txBody>
          </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457200" y="1665975"/>
            <a:ext cx="4572000" cy="2591699"/>
          </a:xfrm>
        </p:spPr>
        <p:txBody>
          <a:bodyPr>
            <a:normAutofit/>
          </a:bodyPr>
          <a:lstStyle/>
          <a:p>
            <a:r>
              <a:rPr lang="en-US" sz="3600" dirty="0"/>
              <a:t>Meeting 5</a:t>
            </a:r>
            <a:br>
              <a:rPr lang="en-US" dirty="0"/>
            </a:br>
            <a:r>
              <a:rPr lang="en-US" sz="2800" dirty="0"/>
              <a:t>Helping Children and Youth Learn to Manage Their Behaviors </a:t>
            </a:r>
            <a:br>
              <a:rPr lang="en-US" sz="2800" dirty="0"/>
            </a:br>
            <a:endParaRPr lang="en-US" sz="2800" dirty="0"/>
          </a:p>
        </p:txBody>
      </p:sp>
      <p:pic>
        <p:nvPicPr>
          <p:cNvPr id="6" name="Picture 2">
            <a:extLst>
              <a:ext uri="{FF2B5EF4-FFF2-40B4-BE49-F238E27FC236}">
                <a16:creationId xmlns:a16="http://schemas.microsoft.com/office/drawing/2014/main" id="{AFEF05C9-546F-4C9D-AC8B-60796540C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10200" y="1612384"/>
            <a:ext cx="3657600" cy="269887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094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3AFF7-6DA2-4A13-A320-05A9815B6228}"/>
              </a:ext>
            </a:extLst>
          </p:cNvPr>
          <p:cNvSpPr>
            <a:spLocks noGrp="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sz="2400" b="1" dirty="0">
                <a:solidFill>
                  <a:srgbClr val="646569"/>
                </a:solidFill>
              </a:rPr>
              <a:t>Carlos is five years old</a:t>
            </a:r>
          </a:p>
          <a:p>
            <a:pPr marL="685775" lvl="1" indent="-342900">
              <a:spcBef>
                <a:spcPts val="0"/>
              </a:spcBef>
              <a:spcAft>
                <a:spcPts val="1800"/>
              </a:spcAft>
              <a:buFont typeface="Arial" panose="020B0604020202020204" pitchFamily="34" charset="0"/>
              <a:buChar char="•"/>
            </a:pPr>
            <a:r>
              <a:rPr lang="en-US" sz="2400" b="1" dirty="0">
                <a:solidFill>
                  <a:srgbClr val="646569"/>
                </a:solidFill>
              </a:rPr>
              <a:t>His mom is 23 years old, has two younger children, is a single parent with very little support</a:t>
            </a:r>
          </a:p>
          <a:p>
            <a:pPr marL="685775" lvl="1" indent="-342900">
              <a:spcBef>
                <a:spcPts val="0"/>
              </a:spcBef>
              <a:spcAft>
                <a:spcPts val="1800"/>
              </a:spcAft>
              <a:buFont typeface="Arial" panose="020B0604020202020204" pitchFamily="34" charset="0"/>
              <a:buChar char="•"/>
            </a:pPr>
            <a:r>
              <a:rPr lang="en-US" sz="2400" b="1" dirty="0">
                <a:solidFill>
                  <a:srgbClr val="646569"/>
                </a:solidFill>
              </a:rPr>
              <a:t>When Carlos wants his mom’s attention and some physical affection, he “acts up” by having a temper tantrum</a:t>
            </a:r>
          </a:p>
        </p:txBody>
      </p:sp>
      <p:sp>
        <p:nvSpPr>
          <p:cNvPr id="8" name="Text Placeholder 7">
            <a:extLst>
              <a:ext uri="{FF2B5EF4-FFF2-40B4-BE49-F238E27FC236}">
                <a16:creationId xmlns:a16="http://schemas.microsoft.com/office/drawing/2014/main" id="{EBBC25D6-F1BE-47F7-AF7A-D69CB736DD65}"/>
              </a:ext>
            </a:extLst>
          </p:cNvPr>
          <p:cNvSpPr>
            <a:spLocks noGrp="1"/>
          </p:cNvSpPr>
          <p:nvPr>
            <p:ph type="body" idx="13"/>
          </p:nvPr>
        </p:nvSpPr>
        <p:spPr/>
        <p:txBody>
          <a:bodyPr/>
          <a:lstStyle/>
          <a:p>
            <a:r>
              <a:rPr lang="en-US" dirty="0"/>
              <a:t>Carlos</a:t>
            </a:r>
          </a:p>
        </p:txBody>
      </p:sp>
      <p:sp>
        <p:nvSpPr>
          <p:cNvPr id="2" name="Title 1">
            <a:extLst>
              <a:ext uri="{FF2B5EF4-FFF2-40B4-BE49-F238E27FC236}">
                <a16:creationId xmlns:a16="http://schemas.microsoft.com/office/drawing/2014/main" id="{57BB7029-826B-473E-AAC6-5C6049A7F3CF}"/>
              </a:ext>
            </a:extLst>
          </p:cNvPr>
          <p:cNvSpPr>
            <a:spLocks noGrp="1"/>
          </p:cNvSpPr>
          <p:nvPr>
            <p:ph type="title" idx="4294967295"/>
          </p:nvPr>
        </p:nvSpPr>
        <p:spPr/>
        <p:txBody>
          <a:bodyPr/>
          <a:lstStyle/>
          <a:p>
            <a:r>
              <a:rPr lang="en-US" sz="2100" dirty="0"/>
              <a:t> </a:t>
            </a:r>
          </a:p>
        </p:txBody>
      </p:sp>
    </p:spTree>
    <p:extLst>
      <p:ext uri="{BB962C8B-B14F-4D97-AF65-F5344CB8AC3E}">
        <p14:creationId xmlns:p14="http://schemas.microsoft.com/office/powerpoint/2010/main" val="29453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D98FD-5383-473B-8E4E-6B48DB165CA1}"/>
              </a:ext>
            </a:extLst>
          </p:cNvPr>
          <p:cNvSpPr>
            <a:spLocks noGrp="1"/>
          </p:cNvSpPr>
          <p:nvPr>
            <p:ph type="body" idx="1"/>
          </p:nvPr>
        </p:nvSpPr>
        <p:spPr/>
        <p:txBody>
          <a:bodyPr/>
          <a:lstStyle/>
          <a:p>
            <a:pPr marL="800075" lvl="1" indent="-457200">
              <a:spcAft>
                <a:spcPts val="1200"/>
              </a:spcAft>
              <a:buFont typeface="+mj-lt"/>
              <a:buAutoNum type="arabicPeriod"/>
            </a:pPr>
            <a:r>
              <a:rPr lang="en-US" altLang="en-US" sz="2400" b="1" dirty="0">
                <a:solidFill>
                  <a:srgbClr val="646569"/>
                </a:solidFill>
              </a:rPr>
              <a:t>Find your match</a:t>
            </a:r>
          </a:p>
          <a:p>
            <a:pPr marL="800075" lvl="1" indent="-457200">
              <a:spcAft>
                <a:spcPts val="1200"/>
              </a:spcAft>
              <a:buFont typeface="+mj-lt"/>
              <a:buAutoNum type="arabicPeriod"/>
            </a:pPr>
            <a:r>
              <a:rPr lang="en-US" altLang="en-US" sz="2400" b="1" dirty="0">
                <a:solidFill>
                  <a:srgbClr val="646569"/>
                </a:solidFill>
              </a:rPr>
              <a:t>Introduce yourself </a:t>
            </a:r>
            <a:br>
              <a:rPr lang="en-US" altLang="en-US" sz="2400" b="1" dirty="0">
                <a:solidFill>
                  <a:srgbClr val="646569"/>
                </a:solidFill>
              </a:rPr>
            </a:br>
            <a:r>
              <a:rPr lang="en-US" altLang="en-US" sz="2400" b="1" dirty="0">
                <a:solidFill>
                  <a:srgbClr val="646569"/>
                </a:solidFill>
              </a:rPr>
              <a:t>(name, where you live</a:t>
            </a:r>
            <a:r>
              <a:rPr lang="en-US" altLang="en-US" sz="2400" b="1">
                <a:solidFill>
                  <a:srgbClr val="646569"/>
                </a:solidFill>
              </a:rPr>
              <a:t>, what </a:t>
            </a:r>
            <a:r>
              <a:rPr lang="en-US" altLang="en-US" sz="2400" b="1" dirty="0">
                <a:solidFill>
                  <a:srgbClr val="646569"/>
                </a:solidFill>
              </a:rPr>
              <a:t>brought you here)</a:t>
            </a:r>
          </a:p>
          <a:p>
            <a:pPr marL="800075" lvl="1" indent="-457200">
              <a:spcAft>
                <a:spcPts val="1200"/>
              </a:spcAft>
              <a:buFont typeface="+mj-lt"/>
              <a:buAutoNum type="arabicPeriod"/>
            </a:pPr>
            <a:r>
              <a:rPr lang="en-US" altLang="en-US" sz="2400" b="1" dirty="0">
                <a:solidFill>
                  <a:srgbClr val="646569"/>
                </a:solidFill>
              </a:rPr>
              <a:t>Introduce your match</a:t>
            </a:r>
          </a:p>
        </p:txBody>
      </p:sp>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p:txBody>
          <a:bodyPr/>
          <a:lstStyle/>
          <a:p>
            <a:r>
              <a:rPr lang="en-US" altLang="en-US" dirty="0"/>
              <a:t>Matching Activity</a:t>
            </a:r>
            <a:endParaRPr lang="en-US" dirty="0"/>
          </a:p>
        </p:txBody>
      </p:sp>
      <p:grpSp>
        <p:nvGrpSpPr>
          <p:cNvPr id="12" name="Group 11">
            <a:extLst>
              <a:ext uri="{FF2B5EF4-FFF2-40B4-BE49-F238E27FC236}">
                <a16:creationId xmlns:a16="http://schemas.microsoft.com/office/drawing/2014/main" id="{761CBDEB-80EF-4F91-AC0A-70F73255C301}"/>
              </a:ext>
            </a:extLst>
          </p:cNvPr>
          <p:cNvGrpSpPr>
            <a:grpSpLocks noChangeAspect="1"/>
          </p:cNvGrpSpPr>
          <p:nvPr/>
        </p:nvGrpSpPr>
        <p:grpSpPr>
          <a:xfrm>
            <a:off x="8077200" y="505779"/>
            <a:ext cx="822960" cy="822960"/>
            <a:chOff x="2567603" y="2430780"/>
            <a:chExt cx="914400" cy="914400"/>
          </a:xfrm>
        </p:grpSpPr>
        <p:sp>
          <p:nvSpPr>
            <p:cNvPr id="13" name="Oval 12">
              <a:extLst>
                <a:ext uri="{FF2B5EF4-FFF2-40B4-BE49-F238E27FC236}">
                  <a16:creationId xmlns:a16="http://schemas.microsoft.com/office/drawing/2014/main" id="{1B5EDFF8-7F5E-4992-9312-220FE4CADB90}"/>
                </a:ext>
              </a:extLst>
            </p:cNvPr>
            <p:cNvSpPr/>
            <p:nvPr/>
          </p:nvSpPr>
          <p:spPr>
            <a:xfrm>
              <a:off x="2567603" y="2430780"/>
              <a:ext cx="914400" cy="914400"/>
            </a:xfrm>
            <a:prstGeom prst="ellipse">
              <a:avLst/>
            </a:prstGeom>
            <a:solidFill>
              <a:srgbClr val="18AAD1"/>
            </a:solidFill>
            <a:ln>
              <a:solidFill>
                <a:srgbClr val="18A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aphic 56" descr="Chat">
              <a:extLst>
                <a:ext uri="{FF2B5EF4-FFF2-40B4-BE49-F238E27FC236}">
                  <a16:creationId xmlns:a16="http://schemas.microsoft.com/office/drawing/2014/main" id="{FDAEE5A9-68F0-4C53-902A-D4BBCC2FCD66}"/>
                </a:ext>
              </a:extLst>
            </p:cNvPr>
            <p:cNvGrpSpPr/>
            <p:nvPr/>
          </p:nvGrpSpPr>
          <p:grpSpPr>
            <a:xfrm>
              <a:off x="2659043" y="2522220"/>
              <a:ext cx="731520" cy="731520"/>
              <a:chOff x="4114800" y="2971800"/>
              <a:chExt cx="914400" cy="914400"/>
            </a:xfrm>
            <a:solidFill>
              <a:schemeClr val="bg1"/>
            </a:solidFill>
          </p:grpSpPr>
          <p:sp>
            <p:nvSpPr>
              <p:cNvPr id="15" name="Freeform: Shape 14">
                <a:extLst>
                  <a:ext uri="{FF2B5EF4-FFF2-40B4-BE49-F238E27FC236}">
                    <a16:creationId xmlns:a16="http://schemas.microsoft.com/office/drawing/2014/main" id="{F4610B2A-C059-4F87-91E9-06E0D9D2F3F2}"/>
                  </a:ext>
                </a:extLst>
              </p:cNvPr>
              <p:cNvSpPr/>
              <p:nvPr/>
            </p:nvSpPr>
            <p:spPr>
              <a:xfrm>
                <a:off x="4191000" y="3162300"/>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829233-39BA-4FA9-988A-E284B9C54C41}"/>
                  </a:ext>
                </a:extLst>
              </p:cNvPr>
              <p:cNvSpPr/>
              <p:nvPr/>
            </p:nvSpPr>
            <p:spPr>
              <a:xfrm>
                <a:off x="4476750" y="3267075"/>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308857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3AFF7-6DA2-4A13-A320-05A9815B6228}"/>
              </a:ext>
            </a:extLst>
          </p:cNvPr>
          <p:cNvSpPr>
            <a:spLocks noGrp="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sz="2400" b="1" dirty="0">
                <a:solidFill>
                  <a:srgbClr val="646569"/>
                </a:solidFill>
              </a:rPr>
              <a:t>His mom gets upset with Carlos and hits him repeatedly while screaming at him</a:t>
            </a:r>
          </a:p>
          <a:p>
            <a:pPr marL="685775" lvl="1" indent="-342900">
              <a:spcBef>
                <a:spcPts val="0"/>
              </a:spcBef>
              <a:spcAft>
                <a:spcPts val="1800"/>
              </a:spcAft>
              <a:buFont typeface="Arial" panose="020B0604020202020204" pitchFamily="34" charset="0"/>
              <a:buChar char="•"/>
            </a:pPr>
            <a:r>
              <a:rPr lang="en-US" sz="2400" b="1" dirty="0">
                <a:solidFill>
                  <a:srgbClr val="646569"/>
                </a:solidFill>
              </a:rPr>
              <a:t>Hitting continues until Carlos is bruised and sore</a:t>
            </a:r>
          </a:p>
          <a:p>
            <a:pPr marL="685775" lvl="1" indent="-342900">
              <a:spcBef>
                <a:spcPts val="0"/>
              </a:spcBef>
              <a:spcAft>
                <a:spcPts val="1800"/>
              </a:spcAft>
              <a:buFont typeface="Arial" panose="020B0604020202020204" pitchFamily="34" charset="0"/>
              <a:buChar char="•"/>
            </a:pPr>
            <a:r>
              <a:rPr lang="en-US" sz="2400" b="1" dirty="0">
                <a:solidFill>
                  <a:srgbClr val="646569"/>
                </a:solidFill>
              </a:rPr>
              <a:t>Carlos’s mom feels guilty. She hugs and kisses Carlos, then takes him to store to buy him ice cream and candy</a:t>
            </a:r>
          </a:p>
        </p:txBody>
      </p:sp>
      <p:sp>
        <p:nvSpPr>
          <p:cNvPr id="6" name="Text Placeholder 5">
            <a:extLst>
              <a:ext uri="{FF2B5EF4-FFF2-40B4-BE49-F238E27FC236}">
                <a16:creationId xmlns:a16="http://schemas.microsoft.com/office/drawing/2014/main" id="{5311AE7C-5B42-428A-A14A-4A90B2F4C5C1}"/>
              </a:ext>
            </a:extLst>
          </p:cNvPr>
          <p:cNvSpPr>
            <a:spLocks noGrp="1"/>
          </p:cNvSpPr>
          <p:nvPr>
            <p:ph type="body" idx="13"/>
          </p:nvPr>
        </p:nvSpPr>
        <p:spPr/>
        <p:txBody>
          <a:bodyPr/>
          <a:lstStyle/>
          <a:p>
            <a:r>
              <a:rPr lang="en-US" dirty="0"/>
              <a:t>Carlos </a:t>
            </a:r>
            <a:r>
              <a:rPr lang="en-US" i="1" dirty="0"/>
              <a:t>(continued) </a:t>
            </a:r>
          </a:p>
        </p:txBody>
      </p:sp>
    </p:spTree>
    <p:extLst>
      <p:ext uri="{BB962C8B-B14F-4D97-AF65-F5344CB8AC3E}">
        <p14:creationId xmlns:p14="http://schemas.microsoft.com/office/powerpoint/2010/main" val="1084967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4CA672-BAB2-4500-9B79-9EAD7D854C28}"/>
              </a:ext>
            </a:extLst>
          </p:cNvPr>
          <p:cNvSpPr>
            <a:spLocks noGrp="1"/>
          </p:cNvSpPr>
          <p:nvPr>
            <p:ph type="body" idx="13"/>
          </p:nvPr>
        </p:nvSpPr>
        <p:spPr/>
        <p:txBody>
          <a:bodyPr/>
          <a:lstStyle/>
          <a:p>
            <a:r>
              <a:rPr lang="en-US" dirty="0"/>
              <a:t>Cycle of Need</a:t>
            </a:r>
          </a:p>
        </p:txBody>
      </p:sp>
      <p:graphicFrame>
        <p:nvGraphicFramePr>
          <p:cNvPr id="12" name="Diagram 11">
            <a:extLst>
              <a:ext uri="{FF2B5EF4-FFF2-40B4-BE49-F238E27FC236}">
                <a16:creationId xmlns:a16="http://schemas.microsoft.com/office/drawing/2014/main" id="{287DECF6-52B0-4AA4-AA70-394AEB5D6CDB}"/>
              </a:ext>
            </a:extLst>
          </p:cNvPr>
          <p:cNvGraphicFramePr/>
          <p:nvPr>
            <p:extLst>
              <p:ext uri="{D42A27DB-BD31-4B8C-83A1-F6EECF244321}">
                <p14:modId xmlns:p14="http://schemas.microsoft.com/office/powerpoint/2010/main" val="2785753261"/>
              </p:ext>
            </p:extLst>
          </p:nvPr>
        </p:nvGraphicFramePr>
        <p:xfrm>
          <a:off x="1524000" y="8699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22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3AFF7-6DA2-4A13-A320-05A9815B6228}"/>
              </a:ext>
            </a:extLst>
          </p:cNvPr>
          <p:cNvSpPr>
            <a:spLocks noGrp="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sz="2400" b="1" dirty="0">
                <a:solidFill>
                  <a:srgbClr val="646569"/>
                </a:solidFill>
              </a:rPr>
              <a:t>Jilly is 11 years old </a:t>
            </a:r>
          </a:p>
          <a:p>
            <a:pPr marL="685775" lvl="1" indent="-342900">
              <a:spcBef>
                <a:spcPts val="0"/>
              </a:spcBef>
              <a:spcAft>
                <a:spcPts val="1800"/>
              </a:spcAft>
              <a:buFont typeface="Arial" panose="020B0604020202020204" pitchFamily="34" charset="0"/>
              <a:buChar char="•"/>
            </a:pPr>
            <a:r>
              <a:rPr lang="en-US" sz="2400" b="1" dirty="0">
                <a:solidFill>
                  <a:srgbClr val="646569"/>
                </a:solidFill>
              </a:rPr>
              <a:t>Her mom is severely depressed. Spends most of her time lying in bed watching TV. She sleeps a lot and often lacks the energy to attend to her own personal care and hygiene</a:t>
            </a:r>
          </a:p>
          <a:p>
            <a:pPr marL="685775" lvl="1" indent="-342900">
              <a:spcBef>
                <a:spcPts val="0"/>
              </a:spcBef>
              <a:spcAft>
                <a:spcPts val="1800"/>
              </a:spcAft>
              <a:buFont typeface="Arial" panose="020B0604020202020204" pitchFamily="34" charset="0"/>
              <a:buChar char="•"/>
            </a:pPr>
            <a:r>
              <a:rPr lang="en-US" sz="2400" b="1" dirty="0">
                <a:solidFill>
                  <a:srgbClr val="646569"/>
                </a:solidFill>
              </a:rPr>
              <a:t>She rarely pays any attention to Jilly</a:t>
            </a:r>
          </a:p>
        </p:txBody>
      </p:sp>
      <p:sp>
        <p:nvSpPr>
          <p:cNvPr id="6" name="Text Placeholder 5">
            <a:extLst>
              <a:ext uri="{FF2B5EF4-FFF2-40B4-BE49-F238E27FC236}">
                <a16:creationId xmlns:a16="http://schemas.microsoft.com/office/drawing/2014/main" id="{CEBAB0D4-3AE0-4511-9363-D0B1709D2842}"/>
              </a:ext>
            </a:extLst>
          </p:cNvPr>
          <p:cNvSpPr>
            <a:spLocks noGrp="1"/>
          </p:cNvSpPr>
          <p:nvPr>
            <p:ph type="body" idx="13"/>
          </p:nvPr>
        </p:nvSpPr>
        <p:spPr/>
        <p:txBody>
          <a:bodyPr/>
          <a:lstStyle/>
          <a:p>
            <a:r>
              <a:rPr lang="en-US" dirty="0"/>
              <a:t>Jilly</a:t>
            </a:r>
          </a:p>
        </p:txBody>
      </p:sp>
      <p:sp>
        <p:nvSpPr>
          <p:cNvPr id="2" name="Title 1">
            <a:extLst>
              <a:ext uri="{FF2B5EF4-FFF2-40B4-BE49-F238E27FC236}">
                <a16:creationId xmlns:a16="http://schemas.microsoft.com/office/drawing/2014/main" id="{57BB7029-826B-473E-AAC6-5C6049A7F3CF}"/>
              </a:ext>
            </a:extLst>
          </p:cNvPr>
          <p:cNvSpPr>
            <a:spLocks noGrp="1"/>
          </p:cNvSpPr>
          <p:nvPr>
            <p:ph type="title" idx="4294967295"/>
          </p:nvPr>
        </p:nvSpPr>
        <p:spPr/>
        <p:txBody>
          <a:bodyPr/>
          <a:lstStyle/>
          <a:p>
            <a:r>
              <a:rPr lang="en-US" sz="2100" dirty="0"/>
              <a:t> </a:t>
            </a:r>
          </a:p>
        </p:txBody>
      </p:sp>
    </p:spTree>
    <p:extLst>
      <p:ext uri="{BB962C8B-B14F-4D97-AF65-F5344CB8AC3E}">
        <p14:creationId xmlns:p14="http://schemas.microsoft.com/office/powerpoint/2010/main" val="627202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3AFF7-6DA2-4A13-A320-05A9815B6228}"/>
              </a:ext>
            </a:extLst>
          </p:cNvPr>
          <p:cNvSpPr>
            <a:spLocks noGrp="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sz="2400" b="1" dirty="0">
                <a:solidFill>
                  <a:srgbClr val="646569"/>
                </a:solidFill>
              </a:rPr>
              <a:t>Jilly is angry and frustrated that her mother doesn’t pay attention to her</a:t>
            </a:r>
          </a:p>
          <a:p>
            <a:pPr marL="685775" lvl="1" indent="-342900">
              <a:spcBef>
                <a:spcPts val="0"/>
              </a:spcBef>
              <a:spcAft>
                <a:spcPts val="1800"/>
              </a:spcAft>
              <a:buFont typeface="Arial" panose="020B0604020202020204" pitchFamily="34" charset="0"/>
              <a:buChar char="•"/>
            </a:pPr>
            <a:r>
              <a:rPr lang="en-US" sz="2400" b="1" dirty="0">
                <a:solidFill>
                  <a:srgbClr val="646569"/>
                </a:solidFill>
              </a:rPr>
              <a:t>She bites her mom</a:t>
            </a:r>
          </a:p>
          <a:p>
            <a:pPr marL="685775" lvl="1" indent="-342900">
              <a:spcBef>
                <a:spcPts val="0"/>
              </a:spcBef>
              <a:spcAft>
                <a:spcPts val="1800"/>
              </a:spcAft>
              <a:buFont typeface="Arial" panose="020B0604020202020204" pitchFamily="34" charset="0"/>
              <a:buChar char="•"/>
            </a:pPr>
            <a:r>
              <a:rPr lang="en-US" sz="2400" b="1" dirty="0">
                <a:solidFill>
                  <a:srgbClr val="646569"/>
                </a:solidFill>
              </a:rPr>
              <a:t>Her mom gets out of bed, grabs Jilly, calls her names and slams her against the wall</a:t>
            </a:r>
          </a:p>
        </p:txBody>
      </p:sp>
      <p:sp>
        <p:nvSpPr>
          <p:cNvPr id="6" name="Text Placeholder 5">
            <a:extLst>
              <a:ext uri="{FF2B5EF4-FFF2-40B4-BE49-F238E27FC236}">
                <a16:creationId xmlns:a16="http://schemas.microsoft.com/office/drawing/2014/main" id="{34A75FE2-736B-4357-8166-18D37ECD82D4}"/>
              </a:ext>
            </a:extLst>
          </p:cNvPr>
          <p:cNvSpPr>
            <a:spLocks noGrp="1"/>
          </p:cNvSpPr>
          <p:nvPr>
            <p:ph type="body" idx="13"/>
          </p:nvPr>
        </p:nvSpPr>
        <p:spPr/>
        <p:txBody>
          <a:bodyPr/>
          <a:lstStyle/>
          <a:p>
            <a:r>
              <a:rPr lang="en-US" dirty="0"/>
              <a:t>Jilly </a:t>
            </a:r>
            <a:r>
              <a:rPr lang="en-US" i="1" dirty="0"/>
              <a:t>(continued) </a:t>
            </a:r>
          </a:p>
        </p:txBody>
      </p:sp>
    </p:spTree>
    <p:extLst>
      <p:ext uri="{BB962C8B-B14F-4D97-AF65-F5344CB8AC3E}">
        <p14:creationId xmlns:p14="http://schemas.microsoft.com/office/powerpoint/2010/main" val="3573124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5A6C5E-DF08-4F07-A04E-8A8AD1A9E2FA}"/>
              </a:ext>
            </a:extLst>
          </p:cNvPr>
          <p:cNvSpPr>
            <a:spLocks noGrp="1"/>
          </p:cNvSpPr>
          <p:nvPr>
            <p:ph type="body" idx="1"/>
          </p:nvPr>
        </p:nvSpPr>
        <p:spPr/>
        <p:txBody>
          <a:bodyPr/>
          <a:lstStyle/>
          <a:p>
            <a:pPr marL="628625" lvl="2" indent="-285750">
              <a:spcBef>
                <a:spcPts val="0"/>
              </a:spcBef>
              <a:spcAft>
                <a:spcPts val="1800"/>
              </a:spcAft>
              <a:buFont typeface="Arial" panose="020B0604020202020204" pitchFamily="34" charset="0"/>
              <a:buChar char="•"/>
            </a:pPr>
            <a:r>
              <a:rPr lang="en-US" sz="2400" b="1" dirty="0">
                <a:solidFill>
                  <a:srgbClr val="646569"/>
                </a:solidFill>
              </a:rPr>
              <a:t>Lovable </a:t>
            </a:r>
          </a:p>
          <a:p>
            <a:pPr marL="628625" lvl="2" indent="-285750">
              <a:spcBef>
                <a:spcPts val="0"/>
              </a:spcBef>
              <a:spcAft>
                <a:spcPts val="1800"/>
              </a:spcAft>
              <a:buFont typeface="Arial" panose="020B0604020202020204" pitchFamily="34" charset="0"/>
              <a:buChar char="•"/>
            </a:pPr>
            <a:r>
              <a:rPr lang="en-US" sz="2400" b="1" dirty="0">
                <a:solidFill>
                  <a:srgbClr val="646569"/>
                </a:solidFill>
              </a:rPr>
              <a:t>Capable</a:t>
            </a:r>
          </a:p>
          <a:p>
            <a:pPr marL="628625" lvl="2" indent="-285750">
              <a:spcBef>
                <a:spcPts val="0"/>
              </a:spcBef>
              <a:spcAft>
                <a:spcPts val="1800"/>
              </a:spcAft>
              <a:buFont typeface="Arial" panose="020B0604020202020204" pitchFamily="34" charset="0"/>
              <a:buChar char="•"/>
            </a:pPr>
            <a:r>
              <a:rPr lang="en-US" sz="2400" b="1" dirty="0">
                <a:solidFill>
                  <a:srgbClr val="646569"/>
                </a:solidFill>
              </a:rPr>
              <a:t>Worthwhile</a:t>
            </a:r>
          </a:p>
          <a:p>
            <a:pPr marL="628625" lvl="2" indent="-285750">
              <a:spcBef>
                <a:spcPts val="0"/>
              </a:spcBef>
              <a:spcAft>
                <a:spcPts val="1800"/>
              </a:spcAft>
              <a:buFont typeface="Arial" panose="020B0604020202020204" pitchFamily="34" charset="0"/>
              <a:buChar char="•"/>
            </a:pPr>
            <a:r>
              <a:rPr lang="en-US" sz="2400" b="1" dirty="0">
                <a:solidFill>
                  <a:srgbClr val="646569"/>
                </a:solidFill>
              </a:rPr>
              <a:t>Responsible</a:t>
            </a:r>
          </a:p>
        </p:txBody>
      </p:sp>
      <p:sp>
        <p:nvSpPr>
          <p:cNvPr id="6" name="Text Placeholder 5">
            <a:extLst>
              <a:ext uri="{FF2B5EF4-FFF2-40B4-BE49-F238E27FC236}">
                <a16:creationId xmlns:a16="http://schemas.microsoft.com/office/drawing/2014/main" id="{52DCCBBF-3CF9-44C1-A074-F677E81D6F7E}"/>
              </a:ext>
            </a:extLst>
          </p:cNvPr>
          <p:cNvSpPr>
            <a:spLocks noGrp="1"/>
          </p:cNvSpPr>
          <p:nvPr>
            <p:ph type="body" idx="13"/>
          </p:nvPr>
        </p:nvSpPr>
        <p:spPr/>
        <p:txBody>
          <a:bodyPr/>
          <a:lstStyle/>
          <a:p>
            <a:r>
              <a:rPr lang="en-US" dirty="0"/>
              <a:t>Self-Concept </a:t>
            </a:r>
          </a:p>
        </p:txBody>
      </p:sp>
      <p:pic>
        <p:nvPicPr>
          <p:cNvPr id="66562" name="Picture 2" descr="Image result for mirror">
            <a:extLst>
              <a:ext uri="{FF2B5EF4-FFF2-40B4-BE49-F238E27FC236}">
                <a16:creationId xmlns:a16="http://schemas.microsoft.com/office/drawing/2014/main" id="{7D8EF616-8336-458F-B2AA-0CACDCC276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352466">
            <a:off x="5358117" y="150018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641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82847-BF34-4BFF-B685-03C5AD861657}"/>
              </a:ext>
            </a:extLst>
          </p:cNvPr>
          <p:cNvSpPr>
            <a:spLocks noGrp="1"/>
          </p:cNvSpPr>
          <p:nvPr>
            <p:ph type="body" idx="1"/>
          </p:nvPr>
        </p:nvSpPr>
        <p:spPr/>
        <p:txBody>
          <a:bodyPr/>
          <a:lstStyle/>
          <a:p>
            <a:pPr marL="685775" lvl="1" indent="-342900">
              <a:spcBef>
                <a:spcPts val="0"/>
              </a:spcBef>
              <a:spcAft>
                <a:spcPts val="2400"/>
              </a:spcAft>
              <a:buFont typeface="Arial" panose="020B0604020202020204" pitchFamily="34" charset="0"/>
              <a:buChar char="•"/>
            </a:pPr>
            <a:r>
              <a:rPr lang="en-US" sz="2800" b="1" u="sng" dirty="0">
                <a:solidFill>
                  <a:srgbClr val="553278"/>
                </a:solidFill>
                <a:effectLst/>
              </a:rPr>
              <a:t>Punishment</a:t>
            </a:r>
            <a:r>
              <a:rPr lang="en-US" sz="2400" b="1" dirty="0">
                <a:solidFill>
                  <a:srgbClr val="646569"/>
                </a:solidFill>
                <a:effectLst>
                  <a:glow rad="101600">
                    <a:srgbClr val="FFFF00">
                      <a:alpha val="60000"/>
                    </a:srgbClr>
                  </a:glow>
                </a:effectLst>
              </a:rPr>
              <a:t> </a:t>
            </a:r>
            <a:r>
              <a:rPr lang="en-US" sz="2400" b="1" dirty="0">
                <a:solidFill>
                  <a:srgbClr val="646569"/>
                </a:solidFill>
              </a:rPr>
              <a:t>is giving negative consequences for a behavior after it has occurred</a:t>
            </a:r>
          </a:p>
          <a:p>
            <a:pPr marL="685775" lvl="1" indent="-342900">
              <a:spcBef>
                <a:spcPts val="0"/>
              </a:spcBef>
              <a:spcAft>
                <a:spcPts val="2400"/>
              </a:spcAft>
              <a:buFont typeface="Arial" panose="020B0604020202020204" pitchFamily="34" charset="0"/>
              <a:buChar char="•"/>
            </a:pPr>
            <a:r>
              <a:rPr lang="en-US" sz="2800" b="1" u="sng" dirty="0">
                <a:solidFill>
                  <a:srgbClr val="553278"/>
                </a:solidFill>
              </a:rPr>
              <a:t>Discipline</a:t>
            </a:r>
            <a:r>
              <a:rPr lang="en-US" sz="2800" b="1" dirty="0">
                <a:solidFill>
                  <a:srgbClr val="553278"/>
                </a:solidFill>
              </a:rPr>
              <a:t> </a:t>
            </a:r>
            <a:r>
              <a:rPr lang="en-US" sz="2400" b="1" dirty="0">
                <a:solidFill>
                  <a:srgbClr val="646569"/>
                </a:solidFill>
              </a:rPr>
              <a:t>is teaching healthy behaviors </a:t>
            </a:r>
          </a:p>
        </p:txBody>
      </p:sp>
      <p:sp>
        <p:nvSpPr>
          <p:cNvPr id="6" name="Text Placeholder 5">
            <a:extLst>
              <a:ext uri="{FF2B5EF4-FFF2-40B4-BE49-F238E27FC236}">
                <a16:creationId xmlns:a16="http://schemas.microsoft.com/office/drawing/2014/main" id="{42AA5EF5-E03E-40EF-870F-A627E52CA80B}"/>
              </a:ext>
            </a:extLst>
          </p:cNvPr>
          <p:cNvSpPr>
            <a:spLocks noGrp="1"/>
          </p:cNvSpPr>
          <p:nvPr>
            <p:ph type="body" idx="13"/>
          </p:nvPr>
        </p:nvSpPr>
        <p:spPr/>
        <p:txBody>
          <a:bodyPr/>
          <a:lstStyle/>
          <a:p>
            <a:r>
              <a:rPr lang="en-US" dirty="0"/>
              <a:t>Discipline Vs. Punishment</a:t>
            </a:r>
          </a:p>
        </p:txBody>
      </p:sp>
    </p:spTree>
    <p:extLst>
      <p:ext uri="{BB962C8B-B14F-4D97-AF65-F5344CB8AC3E}">
        <p14:creationId xmlns:p14="http://schemas.microsoft.com/office/powerpoint/2010/main" val="2495963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E655EED1-25C1-4250-9AB3-D00567035C83}"/>
              </a:ext>
            </a:extLst>
          </p:cNvPr>
          <p:cNvSpPr>
            <a:spLocks noGrp="1" noChangeArrowheads="1"/>
          </p:cNvSpPr>
          <p:nvPr>
            <p:ph type="body" idx="1"/>
          </p:nvPr>
        </p:nvSpPr>
        <p:spPr/>
        <p:txBody>
          <a:bodyPr/>
          <a:lstStyle/>
          <a:p>
            <a:pPr>
              <a:spcAft>
                <a:spcPts val="1200"/>
              </a:spcAft>
            </a:pPr>
            <a:r>
              <a:rPr lang="en-US" altLang="en-US" dirty="0"/>
              <a:t>For a toddler:</a:t>
            </a:r>
          </a:p>
          <a:p>
            <a:pPr>
              <a:spcAft>
                <a:spcPts val="1200"/>
              </a:spcAft>
            </a:pPr>
            <a:endParaRPr lang="en-US" altLang="en-US" dirty="0"/>
          </a:p>
          <a:p>
            <a:pPr>
              <a:spcAft>
                <a:spcPts val="1200"/>
              </a:spcAft>
            </a:pPr>
            <a:r>
              <a:rPr lang="en-US" altLang="en-US" dirty="0"/>
              <a:t>For a school-age child:</a:t>
            </a:r>
          </a:p>
          <a:p>
            <a:pPr>
              <a:spcAft>
                <a:spcPts val="1200"/>
              </a:spcAft>
            </a:pPr>
            <a:endParaRPr lang="en-US" altLang="en-US" dirty="0"/>
          </a:p>
          <a:p>
            <a:pPr>
              <a:spcAft>
                <a:spcPts val="1200"/>
              </a:spcAft>
            </a:pPr>
            <a:r>
              <a:rPr lang="en-US" altLang="en-US" dirty="0"/>
              <a:t>For a teenager: </a:t>
            </a:r>
          </a:p>
        </p:txBody>
      </p:sp>
      <p:sp>
        <p:nvSpPr>
          <p:cNvPr id="7" name="Text Placeholder 6">
            <a:extLst>
              <a:ext uri="{FF2B5EF4-FFF2-40B4-BE49-F238E27FC236}">
                <a16:creationId xmlns:a16="http://schemas.microsoft.com/office/drawing/2014/main" id="{674498DE-A999-4B08-BFA4-C62AF21955CE}"/>
              </a:ext>
            </a:extLst>
          </p:cNvPr>
          <p:cNvSpPr>
            <a:spLocks noGrp="1"/>
          </p:cNvSpPr>
          <p:nvPr>
            <p:ph type="body" idx="13"/>
          </p:nvPr>
        </p:nvSpPr>
        <p:spPr/>
        <p:txBody>
          <a:bodyPr/>
          <a:lstStyle/>
          <a:p>
            <a:r>
              <a:rPr lang="en-US" altLang="en-US" dirty="0"/>
              <a:t>A behavior that pushes my button… </a:t>
            </a:r>
            <a:endParaRPr lang="en-US" dirty="0"/>
          </a:p>
        </p:txBody>
      </p:sp>
      <p:sp>
        <p:nvSpPr>
          <p:cNvPr id="2" name="Rectangle: Folded Corner 1">
            <a:extLst>
              <a:ext uri="{FF2B5EF4-FFF2-40B4-BE49-F238E27FC236}">
                <a16:creationId xmlns:a16="http://schemas.microsoft.com/office/drawing/2014/main" id="{C367E0D8-A8F9-4A1F-9B7F-22A20A6FD0B1}"/>
              </a:ext>
            </a:extLst>
          </p:cNvPr>
          <p:cNvSpPr/>
          <p:nvPr/>
        </p:nvSpPr>
        <p:spPr>
          <a:xfrm>
            <a:off x="2390872" y="1137065"/>
            <a:ext cx="921393" cy="90128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3" name="TextBox 2">
            <a:extLst>
              <a:ext uri="{FF2B5EF4-FFF2-40B4-BE49-F238E27FC236}">
                <a16:creationId xmlns:a16="http://schemas.microsoft.com/office/drawing/2014/main" id="{401A3205-1F7E-436F-B3BB-CB2A05248E05}"/>
              </a:ext>
            </a:extLst>
          </p:cNvPr>
          <p:cNvSpPr txBox="1"/>
          <p:nvPr/>
        </p:nvSpPr>
        <p:spPr>
          <a:xfrm>
            <a:off x="2362200" y="1393998"/>
            <a:ext cx="1018292" cy="369332"/>
          </a:xfrm>
          <a:prstGeom prst="rect">
            <a:avLst/>
          </a:prstGeom>
          <a:noFill/>
        </p:spPr>
        <p:txBody>
          <a:bodyPr wrap="none" rtlCol="0">
            <a:spAutoFit/>
          </a:bodyPr>
          <a:lstStyle/>
          <a:p>
            <a:r>
              <a:rPr lang="en-US" dirty="0"/>
              <a:t>Tantrum</a:t>
            </a:r>
          </a:p>
        </p:txBody>
      </p:sp>
      <p:sp>
        <p:nvSpPr>
          <p:cNvPr id="27" name="Rectangle: Folded Corner 26">
            <a:extLst>
              <a:ext uri="{FF2B5EF4-FFF2-40B4-BE49-F238E27FC236}">
                <a16:creationId xmlns:a16="http://schemas.microsoft.com/office/drawing/2014/main" id="{5B1C9F5F-D4D9-44B0-8832-8A18A350152B}"/>
              </a:ext>
            </a:extLst>
          </p:cNvPr>
          <p:cNvSpPr/>
          <p:nvPr/>
        </p:nvSpPr>
        <p:spPr>
          <a:xfrm>
            <a:off x="3470187" y="1137065"/>
            <a:ext cx="921393" cy="90128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28" name="TextBox 27">
            <a:extLst>
              <a:ext uri="{FF2B5EF4-FFF2-40B4-BE49-F238E27FC236}">
                <a16:creationId xmlns:a16="http://schemas.microsoft.com/office/drawing/2014/main" id="{3315C73B-447A-449A-A0DC-A9FE955C7AD5}"/>
              </a:ext>
            </a:extLst>
          </p:cNvPr>
          <p:cNvSpPr txBox="1"/>
          <p:nvPr/>
        </p:nvSpPr>
        <p:spPr>
          <a:xfrm>
            <a:off x="3441515" y="1393998"/>
            <a:ext cx="1018292" cy="369332"/>
          </a:xfrm>
          <a:prstGeom prst="rect">
            <a:avLst/>
          </a:prstGeom>
          <a:noFill/>
        </p:spPr>
        <p:txBody>
          <a:bodyPr wrap="none" rtlCol="0">
            <a:spAutoFit/>
          </a:bodyPr>
          <a:lstStyle/>
          <a:p>
            <a:r>
              <a:rPr lang="en-US" dirty="0"/>
              <a:t>Tantrum</a:t>
            </a:r>
          </a:p>
        </p:txBody>
      </p:sp>
      <p:sp>
        <p:nvSpPr>
          <p:cNvPr id="29" name="Rectangle: Folded Corner 28">
            <a:extLst>
              <a:ext uri="{FF2B5EF4-FFF2-40B4-BE49-F238E27FC236}">
                <a16:creationId xmlns:a16="http://schemas.microsoft.com/office/drawing/2014/main" id="{64BA9A8D-5B13-4F69-89FC-B1599F175013}"/>
              </a:ext>
            </a:extLst>
          </p:cNvPr>
          <p:cNvSpPr/>
          <p:nvPr/>
        </p:nvSpPr>
        <p:spPr>
          <a:xfrm>
            <a:off x="4574590" y="1137065"/>
            <a:ext cx="921393" cy="90128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30" name="TextBox 29">
            <a:extLst>
              <a:ext uri="{FF2B5EF4-FFF2-40B4-BE49-F238E27FC236}">
                <a16:creationId xmlns:a16="http://schemas.microsoft.com/office/drawing/2014/main" id="{49DE70A1-414A-40D1-BB72-1109D7F5C5BF}"/>
              </a:ext>
            </a:extLst>
          </p:cNvPr>
          <p:cNvSpPr txBox="1"/>
          <p:nvPr/>
        </p:nvSpPr>
        <p:spPr>
          <a:xfrm>
            <a:off x="4545918" y="1393998"/>
            <a:ext cx="1018292" cy="369332"/>
          </a:xfrm>
          <a:prstGeom prst="rect">
            <a:avLst/>
          </a:prstGeom>
          <a:noFill/>
        </p:spPr>
        <p:txBody>
          <a:bodyPr wrap="none" rtlCol="0">
            <a:spAutoFit/>
          </a:bodyPr>
          <a:lstStyle/>
          <a:p>
            <a:r>
              <a:rPr lang="en-US" dirty="0"/>
              <a:t>Tantrum</a:t>
            </a:r>
          </a:p>
        </p:txBody>
      </p:sp>
      <p:sp>
        <p:nvSpPr>
          <p:cNvPr id="31" name="Rectangle: Folded Corner 30">
            <a:extLst>
              <a:ext uri="{FF2B5EF4-FFF2-40B4-BE49-F238E27FC236}">
                <a16:creationId xmlns:a16="http://schemas.microsoft.com/office/drawing/2014/main" id="{9DEC5E72-7576-4F4C-AE79-2504B68E453E}"/>
              </a:ext>
            </a:extLst>
          </p:cNvPr>
          <p:cNvSpPr/>
          <p:nvPr/>
        </p:nvSpPr>
        <p:spPr>
          <a:xfrm>
            <a:off x="3733800" y="2280065"/>
            <a:ext cx="921393" cy="90128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32" name="TextBox 31">
            <a:extLst>
              <a:ext uri="{FF2B5EF4-FFF2-40B4-BE49-F238E27FC236}">
                <a16:creationId xmlns:a16="http://schemas.microsoft.com/office/drawing/2014/main" id="{103C5046-EB11-43D2-BD44-1A87567B67F2}"/>
              </a:ext>
            </a:extLst>
          </p:cNvPr>
          <p:cNvSpPr txBox="1"/>
          <p:nvPr/>
        </p:nvSpPr>
        <p:spPr>
          <a:xfrm>
            <a:off x="3775151" y="2536998"/>
            <a:ext cx="838691" cy="369332"/>
          </a:xfrm>
          <a:prstGeom prst="rect">
            <a:avLst/>
          </a:prstGeom>
          <a:noFill/>
        </p:spPr>
        <p:txBody>
          <a:bodyPr wrap="none" rtlCol="0">
            <a:spAutoFit/>
          </a:bodyPr>
          <a:lstStyle/>
          <a:p>
            <a:r>
              <a:rPr lang="en-US" dirty="0"/>
              <a:t>Hitting</a:t>
            </a:r>
          </a:p>
        </p:txBody>
      </p:sp>
      <p:sp>
        <p:nvSpPr>
          <p:cNvPr id="33" name="Rectangle: Folded Corner 32">
            <a:extLst>
              <a:ext uri="{FF2B5EF4-FFF2-40B4-BE49-F238E27FC236}">
                <a16:creationId xmlns:a16="http://schemas.microsoft.com/office/drawing/2014/main" id="{BAC8BF6A-25D8-4BDE-81A9-B8B97D2A3A36}"/>
              </a:ext>
            </a:extLst>
          </p:cNvPr>
          <p:cNvSpPr/>
          <p:nvPr/>
        </p:nvSpPr>
        <p:spPr>
          <a:xfrm>
            <a:off x="4813115" y="2280065"/>
            <a:ext cx="921393" cy="90128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34" name="TextBox 33">
            <a:extLst>
              <a:ext uri="{FF2B5EF4-FFF2-40B4-BE49-F238E27FC236}">
                <a16:creationId xmlns:a16="http://schemas.microsoft.com/office/drawing/2014/main" id="{21C99B9D-8C56-4C8E-A82B-E1BCC28FDA15}"/>
              </a:ext>
            </a:extLst>
          </p:cNvPr>
          <p:cNvSpPr txBox="1"/>
          <p:nvPr/>
        </p:nvSpPr>
        <p:spPr>
          <a:xfrm>
            <a:off x="4854466" y="2536998"/>
            <a:ext cx="838691" cy="369332"/>
          </a:xfrm>
          <a:prstGeom prst="rect">
            <a:avLst/>
          </a:prstGeom>
          <a:noFill/>
        </p:spPr>
        <p:txBody>
          <a:bodyPr wrap="none" rtlCol="0">
            <a:spAutoFit/>
          </a:bodyPr>
          <a:lstStyle/>
          <a:p>
            <a:r>
              <a:rPr lang="en-US" dirty="0"/>
              <a:t>Hitting</a:t>
            </a:r>
          </a:p>
        </p:txBody>
      </p:sp>
      <p:sp>
        <p:nvSpPr>
          <p:cNvPr id="35" name="Rectangle: Folded Corner 34">
            <a:extLst>
              <a:ext uri="{FF2B5EF4-FFF2-40B4-BE49-F238E27FC236}">
                <a16:creationId xmlns:a16="http://schemas.microsoft.com/office/drawing/2014/main" id="{6EEC004E-C9E1-4603-ABD6-0D2EA619FF9A}"/>
              </a:ext>
            </a:extLst>
          </p:cNvPr>
          <p:cNvSpPr/>
          <p:nvPr/>
        </p:nvSpPr>
        <p:spPr>
          <a:xfrm>
            <a:off x="5917518" y="2280065"/>
            <a:ext cx="921393" cy="90128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36" name="TextBox 35">
            <a:extLst>
              <a:ext uri="{FF2B5EF4-FFF2-40B4-BE49-F238E27FC236}">
                <a16:creationId xmlns:a16="http://schemas.microsoft.com/office/drawing/2014/main" id="{0640D59A-6A0E-4357-95EE-717DEE2842D1}"/>
              </a:ext>
            </a:extLst>
          </p:cNvPr>
          <p:cNvSpPr txBox="1"/>
          <p:nvPr/>
        </p:nvSpPr>
        <p:spPr>
          <a:xfrm>
            <a:off x="5958869" y="2536998"/>
            <a:ext cx="838691" cy="369332"/>
          </a:xfrm>
          <a:prstGeom prst="rect">
            <a:avLst/>
          </a:prstGeom>
          <a:noFill/>
        </p:spPr>
        <p:txBody>
          <a:bodyPr wrap="none" rtlCol="0">
            <a:spAutoFit/>
          </a:bodyPr>
          <a:lstStyle/>
          <a:p>
            <a:r>
              <a:rPr lang="en-US" dirty="0"/>
              <a:t>Hitting</a:t>
            </a:r>
          </a:p>
        </p:txBody>
      </p:sp>
      <p:sp>
        <p:nvSpPr>
          <p:cNvPr id="37" name="Rectangle: Folded Corner 36">
            <a:extLst>
              <a:ext uri="{FF2B5EF4-FFF2-40B4-BE49-F238E27FC236}">
                <a16:creationId xmlns:a16="http://schemas.microsoft.com/office/drawing/2014/main" id="{D8830531-6811-45FE-8431-A3349A0457BE}"/>
              </a:ext>
            </a:extLst>
          </p:cNvPr>
          <p:cNvSpPr/>
          <p:nvPr/>
        </p:nvSpPr>
        <p:spPr>
          <a:xfrm>
            <a:off x="2609889" y="3499267"/>
            <a:ext cx="921393" cy="90128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38" name="TextBox 37">
            <a:extLst>
              <a:ext uri="{FF2B5EF4-FFF2-40B4-BE49-F238E27FC236}">
                <a16:creationId xmlns:a16="http://schemas.microsoft.com/office/drawing/2014/main" id="{E0DD3BA6-A24B-448B-9C5D-50C726760473}"/>
              </a:ext>
            </a:extLst>
          </p:cNvPr>
          <p:cNvSpPr txBox="1"/>
          <p:nvPr/>
        </p:nvSpPr>
        <p:spPr>
          <a:xfrm>
            <a:off x="2720582" y="3756200"/>
            <a:ext cx="727507" cy="369332"/>
          </a:xfrm>
          <a:prstGeom prst="rect">
            <a:avLst/>
          </a:prstGeom>
          <a:noFill/>
        </p:spPr>
        <p:txBody>
          <a:bodyPr wrap="none" rtlCol="0">
            <a:spAutoFit/>
          </a:bodyPr>
          <a:lstStyle/>
          <a:p>
            <a:pPr algn="ctr"/>
            <a:r>
              <a:rPr lang="en-US" dirty="0"/>
              <a:t>Lying</a:t>
            </a:r>
          </a:p>
        </p:txBody>
      </p:sp>
      <p:sp>
        <p:nvSpPr>
          <p:cNvPr id="39" name="Rectangle: Folded Corner 38">
            <a:extLst>
              <a:ext uri="{FF2B5EF4-FFF2-40B4-BE49-F238E27FC236}">
                <a16:creationId xmlns:a16="http://schemas.microsoft.com/office/drawing/2014/main" id="{0E010D2E-E85D-4956-A8F0-875DA2D44B96}"/>
              </a:ext>
            </a:extLst>
          </p:cNvPr>
          <p:cNvSpPr/>
          <p:nvPr/>
        </p:nvSpPr>
        <p:spPr>
          <a:xfrm>
            <a:off x="3689204" y="3499267"/>
            <a:ext cx="921393" cy="90128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40" name="TextBox 39">
            <a:extLst>
              <a:ext uri="{FF2B5EF4-FFF2-40B4-BE49-F238E27FC236}">
                <a16:creationId xmlns:a16="http://schemas.microsoft.com/office/drawing/2014/main" id="{6E46CC57-6CD9-4195-8239-74331D9358BD}"/>
              </a:ext>
            </a:extLst>
          </p:cNvPr>
          <p:cNvSpPr txBox="1"/>
          <p:nvPr/>
        </p:nvSpPr>
        <p:spPr>
          <a:xfrm>
            <a:off x="3787382" y="3756200"/>
            <a:ext cx="727507" cy="369332"/>
          </a:xfrm>
          <a:prstGeom prst="rect">
            <a:avLst/>
          </a:prstGeom>
          <a:noFill/>
        </p:spPr>
        <p:txBody>
          <a:bodyPr wrap="none" rtlCol="0">
            <a:spAutoFit/>
          </a:bodyPr>
          <a:lstStyle/>
          <a:p>
            <a:pPr algn="ctr"/>
            <a:r>
              <a:rPr lang="en-US" dirty="0"/>
              <a:t>Lying</a:t>
            </a:r>
          </a:p>
        </p:txBody>
      </p:sp>
      <p:sp>
        <p:nvSpPr>
          <p:cNvPr id="41" name="Rectangle: Folded Corner 40">
            <a:extLst>
              <a:ext uri="{FF2B5EF4-FFF2-40B4-BE49-F238E27FC236}">
                <a16:creationId xmlns:a16="http://schemas.microsoft.com/office/drawing/2014/main" id="{E212CDAB-FBED-4B51-8A22-5F5B9FB507B7}"/>
              </a:ext>
            </a:extLst>
          </p:cNvPr>
          <p:cNvSpPr/>
          <p:nvPr/>
        </p:nvSpPr>
        <p:spPr>
          <a:xfrm>
            <a:off x="4793607" y="3499267"/>
            <a:ext cx="921393" cy="90128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42" name="TextBox 41">
            <a:extLst>
              <a:ext uri="{FF2B5EF4-FFF2-40B4-BE49-F238E27FC236}">
                <a16:creationId xmlns:a16="http://schemas.microsoft.com/office/drawing/2014/main" id="{B22DC186-62F2-492C-92A5-3BA5355CE930}"/>
              </a:ext>
            </a:extLst>
          </p:cNvPr>
          <p:cNvSpPr txBox="1"/>
          <p:nvPr/>
        </p:nvSpPr>
        <p:spPr>
          <a:xfrm>
            <a:off x="4895889" y="3756200"/>
            <a:ext cx="727507" cy="369332"/>
          </a:xfrm>
          <a:prstGeom prst="rect">
            <a:avLst/>
          </a:prstGeom>
          <a:noFill/>
        </p:spPr>
        <p:txBody>
          <a:bodyPr wrap="none" rtlCol="0">
            <a:spAutoFit/>
          </a:bodyPr>
          <a:lstStyle/>
          <a:p>
            <a:pPr algn="ctr"/>
            <a:r>
              <a:rPr lang="en-US" dirty="0"/>
              <a:t>Lying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800075" lvl="1" indent="-457200">
              <a:spcAft>
                <a:spcPts val="600"/>
              </a:spcAft>
              <a:buFont typeface="+mj-lt"/>
              <a:buAutoNum type="arabicPeriod"/>
            </a:pPr>
            <a:r>
              <a:rPr lang="en-US" sz="2400" b="1" dirty="0">
                <a:solidFill>
                  <a:srgbClr val="646569"/>
                </a:solidFill>
              </a:rPr>
              <a:t>Be a Role Model</a:t>
            </a:r>
          </a:p>
          <a:p>
            <a:pPr marL="800075" lvl="1" indent="-457200">
              <a:spcAft>
                <a:spcPts val="600"/>
              </a:spcAft>
              <a:buFont typeface="+mj-lt"/>
              <a:buAutoNum type="arabicPeriod"/>
            </a:pPr>
            <a:r>
              <a:rPr lang="en-US" sz="2400" b="1" dirty="0">
                <a:solidFill>
                  <a:srgbClr val="646569"/>
                </a:solidFill>
              </a:rPr>
              <a:t>Provide the Child with Time Out</a:t>
            </a:r>
          </a:p>
          <a:p>
            <a:pPr marL="800075" lvl="1" indent="-457200">
              <a:spcAft>
                <a:spcPts val="600"/>
              </a:spcAft>
              <a:buFont typeface="+mj-lt"/>
              <a:buAutoNum type="arabicPeriod"/>
            </a:pPr>
            <a:r>
              <a:rPr lang="en-US" sz="2400" b="1" dirty="0">
                <a:solidFill>
                  <a:srgbClr val="646569"/>
                </a:solidFill>
              </a:rPr>
              <a:t>Provide Positive Reinforcers and Privileges</a:t>
            </a:r>
          </a:p>
          <a:p>
            <a:pPr marL="800075" lvl="1" indent="-457200">
              <a:spcAft>
                <a:spcPts val="600"/>
              </a:spcAft>
              <a:buFont typeface="+mj-lt"/>
              <a:buAutoNum type="arabicPeriod"/>
            </a:pPr>
            <a:r>
              <a:rPr lang="en-US" sz="2400" b="1" dirty="0">
                <a:solidFill>
                  <a:srgbClr val="646569"/>
                </a:solidFill>
              </a:rPr>
              <a:t>Take Away Privileges</a:t>
            </a:r>
          </a:p>
          <a:p>
            <a:pPr marL="800075" lvl="1" indent="-457200">
              <a:spcAft>
                <a:spcPts val="600"/>
              </a:spcAft>
              <a:buFont typeface="+mj-lt"/>
              <a:buAutoNum type="arabicPeriod"/>
            </a:pPr>
            <a:r>
              <a:rPr lang="en-US" sz="2400" b="1" dirty="0">
                <a:solidFill>
                  <a:srgbClr val="646569"/>
                </a:solidFill>
              </a:rPr>
              <a:t>Provide Natural &amp; Logical Consequences</a:t>
            </a:r>
          </a:p>
        </p:txBody>
      </p:sp>
      <p:sp>
        <p:nvSpPr>
          <p:cNvPr id="4" name="Text Placeholder 3">
            <a:extLst>
              <a:ext uri="{FF2B5EF4-FFF2-40B4-BE49-F238E27FC236}">
                <a16:creationId xmlns:a16="http://schemas.microsoft.com/office/drawing/2014/main" id="{9541210D-E067-4192-8723-1A1396383E27}"/>
              </a:ext>
            </a:extLst>
          </p:cNvPr>
          <p:cNvSpPr>
            <a:spLocks noGrp="1"/>
          </p:cNvSpPr>
          <p:nvPr>
            <p:ph type="body" idx="13"/>
          </p:nvPr>
        </p:nvSpPr>
        <p:spPr/>
        <p:txBody>
          <a:bodyPr/>
          <a:lstStyle/>
          <a:p>
            <a:r>
              <a:rPr lang="en-US" dirty="0"/>
              <a:t>Discipline Techniques to Help Children and Youth Manage Their Behaviors </a:t>
            </a:r>
          </a:p>
        </p:txBody>
      </p:sp>
    </p:spTree>
    <p:extLst>
      <p:ext uri="{BB962C8B-B14F-4D97-AF65-F5344CB8AC3E}">
        <p14:creationId xmlns:p14="http://schemas.microsoft.com/office/powerpoint/2010/main" val="54876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800075" lvl="1" indent="-457200">
              <a:spcAft>
                <a:spcPts val="600"/>
              </a:spcAft>
              <a:buFont typeface="+mj-lt"/>
              <a:buAutoNum type="arabicPeriod" startAt="6"/>
            </a:pPr>
            <a:r>
              <a:rPr lang="en-US" sz="2400" b="1" dirty="0">
                <a:solidFill>
                  <a:srgbClr val="646569"/>
                </a:solidFill>
              </a:rPr>
              <a:t> Ignore the Behavior</a:t>
            </a:r>
          </a:p>
          <a:p>
            <a:pPr marL="800075" lvl="1" indent="-457200">
              <a:spcAft>
                <a:spcPts val="600"/>
              </a:spcAft>
              <a:buFont typeface="+mj-lt"/>
              <a:buAutoNum type="arabicPeriod" startAt="6"/>
            </a:pPr>
            <a:r>
              <a:rPr lang="en-US" sz="2400" b="1" dirty="0">
                <a:solidFill>
                  <a:srgbClr val="646569"/>
                </a:solidFill>
              </a:rPr>
              <a:t> Ensure Restitution Occurs</a:t>
            </a:r>
          </a:p>
          <a:p>
            <a:pPr marL="800075" lvl="1" indent="-457200">
              <a:spcAft>
                <a:spcPts val="600"/>
              </a:spcAft>
              <a:buFont typeface="+mj-lt"/>
              <a:buAutoNum type="arabicPeriod" startAt="6"/>
            </a:pPr>
            <a:r>
              <a:rPr lang="en-US" sz="2400" b="1" dirty="0">
                <a:solidFill>
                  <a:srgbClr val="646569"/>
                </a:solidFill>
              </a:rPr>
              <a:t> Hold Family Meetings</a:t>
            </a:r>
          </a:p>
          <a:p>
            <a:pPr marL="800075" lvl="1" indent="-457200">
              <a:spcAft>
                <a:spcPts val="600"/>
              </a:spcAft>
              <a:buFont typeface="+mj-lt"/>
              <a:buAutoNum type="arabicPeriod" startAt="6"/>
            </a:pPr>
            <a:r>
              <a:rPr lang="en-US" sz="2400" b="1" dirty="0">
                <a:solidFill>
                  <a:srgbClr val="646569"/>
                </a:solidFill>
              </a:rPr>
              <a:t> Develop Behavioral Charts</a:t>
            </a:r>
          </a:p>
          <a:p>
            <a:pPr marL="800075" lvl="1" indent="-457200">
              <a:spcAft>
                <a:spcPts val="600"/>
              </a:spcAft>
              <a:buFont typeface="+mj-lt"/>
              <a:buAutoNum type="arabicPeriod" startAt="6"/>
            </a:pPr>
            <a:r>
              <a:rPr lang="en-US" sz="2400" b="1" dirty="0">
                <a:solidFill>
                  <a:srgbClr val="646569"/>
                </a:solidFill>
              </a:rPr>
              <a:t>“Grandma’s Rule” or “This for That”</a:t>
            </a:r>
          </a:p>
          <a:p>
            <a:pPr marL="800075" lvl="1" indent="-457200">
              <a:spcAft>
                <a:spcPts val="600"/>
              </a:spcAft>
              <a:buFont typeface="+mj-lt"/>
              <a:buAutoNum type="arabicPeriod" startAt="6"/>
            </a:pPr>
            <a:r>
              <a:rPr lang="en-US" sz="2400" b="1" dirty="0">
                <a:solidFill>
                  <a:srgbClr val="646569"/>
                </a:solidFill>
              </a:rPr>
              <a:t>Help the Child with Feelings </a:t>
            </a:r>
          </a:p>
        </p:txBody>
      </p:sp>
      <p:sp>
        <p:nvSpPr>
          <p:cNvPr id="4" name="Text Placeholder 3">
            <a:extLst>
              <a:ext uri="{FF2B5EF4-FFF2-40B4-BE49-F238E27FC236}">
                <a16:creationId xmlns:a16="http://schemas.microsoft.com/office/drawing/2014/main" id="{A9043449-9D97-4A15-8270-025D1FFB9C40}"/>
              </a:ext>
            </a:extLst>
          </p:cNvPr>
          <p:cNvSpPr>
            <a:spLocks noGrp="1"/>
          </p:cNvSpPr>
          <p:nvPr>
            <p:ph type="body" idx="13"/>
          </p:nvPr>
        </p:nvSpPr>
        <p:spPr/>
        <p:txBody>
          <a:bodyPr/>
          <a:lstStyle/>
          <a:p>
            <a:r>
              <a:rPr lang="en-US" dirty="0"/>
              <a:t>Discipline Techniques to Help Children and Youth Manage Their Behaviors </a:t>
            </a:r>
          </a:p>
        </p:txBody>
      </p:sp>
    </p:spTree>
    <p:extLst>
      <p:ext uri="{BB962C8B-B14F-4D97-AF65-F5344CB8AC3E}">
        <p14:creationId xmlns:p14="http://schemas.microsoft.com/office/powerpoint/2010/main" val="13587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800075" lvl="1" indent="-457200">
              <a:spcAft>
                <a:spcPts val="600"/>
              </a:spcAft>
              <a:buFont typeface="+mj-lt"/>
              <a:buAutoNum type="arabicPeriod" startAt="12"/>
            </a:pPr>
            <a:r>
              <a:rPr lang="en-US" sz="2400" b="1" dirty="0">
                <a:solidFill>
                  <a:srgbClr val="646569"/>
                </a:solidFill>
              </a:rPr>
              <a:t>Replace Negative Time with Positive Time</a:t>
            </a:r>
          </a:p>
          <a:p>
            <a:pPr marL="800075" lvl="1" indent="-457200">
              <a:spcAft>
                <a:spcPts val="600"/>
              </a:spcAft>
              <a:buFont typeface="+mj-lt"/>
              <a:buAutoNum type="arabicPeriod" startAt="12"/>
            </a:pPr>
            <a:r>
              <a:rPr lang="en-US" sz="2400" b="1" dirty="0">
                <a:solidFill>
                  <a:srgbClr val="646569"/>
                </a:solidFill>
              </a:rPr>
              <a:t>Provide Alternatives for Destructive Acting-Out Behaviors</a:t>
            </a:r>
          </a:p>
          <a:p>
            <a:pPr marL="800075" lvl="1" indent="-457200">
              <a:spcAft>
                <a:spcPts val="600"/>
              </a:spcAft>
              <a:buFont typeface="+mj-lt"/>
              <a:buAutoNum type="arabicPeriod" startAt="12"/>
            </a:pPr>
            <a:r>
              <a:rPr lang="en-US" sz="2400" b="1" dirty="0">
                <a:solidFill>
                  <a:srgbClr val="646569"/>
                </a:solidFill>
              </a:rPr>
              <a:t>Make a Plan for Change with a Child</a:t>
            </a:r>
          </a:p>
          <a:p>
            <a:pPr marL="800075" lvl="1" indent="-457200">
              <a:spcAft>
                <a:spcPts val="600"/>
              </a:spcAft>
              <a:buFont typeface="+mj-lt"/>
              <a:buAutoNum type="arabicPeriod" startAt="12"/>
            </a:pPr>
            <a:r>
              <a:rPr lang="en-US" sz="2400" b="1" dirty="0">
                <a:solidFill>
                  <a:srgbClr val="646569"/>
                </a:solidFill>
              </a:rPr>
              <a:t>Make a Plan for Change with the Child and a Professional</a:t>
            </a:r>
          </a:p>
        </p:txBody>
      </p:sp>
      <p:sp>
        <p:nvSpPr>
          <p:cNvPr id="4" name="Text Placeholder 3">
            <a:extLst>
              <a:ext uri="{FF2B5EF4-FFF2-40B4-BE49-F238E27FC236}">
                <a16:creationId xmlns:a16="http://schemas.microsoft.com/office/drawing/2014/main" id="{C43DB3A7-7624-44F7-ADCD-C0EDE5792F4C}"/>
              </a:ext>
            </a:extLst>
          </p:cNvPr>
          <p:cNvSpPr>
            <a:spLocks noGrp="1"/>
          </p:cNvSpPr>
          <p:nvPr>
            <p:ph type="body" idx="13"/>
          </p:nvPr>
        </p:nvSpPr>
        <p:spPr/>
        <p:txBody>
          <a:bodyPr/>
          <a:lstStyle/>
          <a:p>
            <a:r>
              <a:rPr lang="en-US" dirty="0"/>
              <a:t>Discipline Techniques to Help Children and Youth Manage Their Behaviors </a:t>
            </a:r>
          </a:p>
        </p:txBody>
      </p:sp>
    </p:spTree>
    <p:extLst>
      <p:ext uri="{BB962C8B-B14F-4D97-AF65-F5344CB8AC3E}">
        <p14:creationId xmlns:p14="http://schemas.microsoft.com/office/powerpoint/2010/main" val="19642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71D0AE-7B06-4D8A-8DA9-B8707AFB081B}"/>
              </a:ext>
            </a:extLst>
          </p:cNvPr>
          <p:cNvSpPr>
            <a:spLocks noGrp="1"/>
          </p:cNvSpPr>
          <p:nvPr>
            <p:ph type="body" idx="1"/>
          </p:nvPr>
        </p:nvSpPr>
        <p:spPr/>
        <p:txBody>
          <a:bodyPr/>
          <a:lstStyle/>
          <a:p>
            <a:pPr marL="800075" lvl="1" indent="-457200">
              <a:spcBef>
                <a:spcPts val="0"/>
              </a:spcBef>
              <a:spcAft>
                <a:spcPts val="800"/>
              </a:spcAft>
              <a:buFont typeface="+mj-lt"/>
              <a:buAutoNum type="arabicPeriod"/>
            </a:pPr>
            <a:r>
              <a:rPr lang="en-US" sz="2400" b="1" dirty="0">
                <a:solidFill>
                  <a:srgbClr val="646569"/>
                </a:solidFill>
              </a:rPr>
              <a:t> Know your own family</a:t>
            </a:r>
          </a:p>
          <a:p>
            <a:pPr marL="800075" lvl="1" indent="-457200">
              <a:spcBef>
                <a:spcPts val="0"/>
              </a:spcBef>
              <a:spcAft>
                <a:spcPts val="800"/>
              </a:spcAft>
              <a:buFont typeface="+mj-lt"/>
              <a:buAutoNum type="arabicPeriod"/>
            </a:pPr>
            <a:r>
              <a:rPr lang="en-US" sz="2400" b="1" dirty="0">
                <a:solidFill>
                  <a:srgbClr val="646569"/>
                </a:solidFill>
              </a:rPr>
              <a:t> Communicate effectively</a:t>
            </a:r>
          </a:p>
          <a:p>
            <a:pPr marL="800075" lvl="1" indent="-457200">
              <a:spcBef>
                <a:spcPts val="0"/>
              </a:spcBef>
              <a:spcAft>
                <a:spcPts val="800"/>
              </a:spcAft>
              <a:buFont typeface="+mj-lt"/>
              <a:buAutoNum type="arabicPeriod"/>
            </a:pPr>
            <a:r>
              <a:rPr lang="en-US" sz="2400" b="1" dirty="0">
                <a:solidFill>
                  <a:srgbClr val="646569"/>
                </a:solidFill>
              </a:rPr>
              <a:t> Know the children</a:t>
            </a:r>
          </a:p>
          <a:p>
            <a:pPr marL="800075" lvl="1" indent="-457200">
              <a:spcBef>
                <a:spcPts val="0"/>
              </a:spcBef>
              <a:spcAft>
                <a:spcPts val="800"/>
              </a:spcAft>
              <a:buFont typeface="+mj-lt"/>
              <a:buAutoNum type="arabicPeriod"/>
            </a:pPr>
            <a:r>
              <a:rPr lang="en-US" sz="2400" b="1" dirty="0">
                <a:solidFill>
                  <a:srgbClr val="646569"/>
                </a:solidFill>
              </a:rPr>
              <a:t> Build strengths; meet needs</a:t>
            </a:r>
          </a:p>
          <a:p>
            <a:pPr marL="800075" lvl="1" indent="-457200">
              <a:spcBef>
                <a:spcPts val="0"/>
              </a:spcBef>
              <a:spcAft>
                <a:spcPts val="800"/>
              </a:spcAft>
              <a:buFont typeface="+mj-lt"/>
              <a:buAutoNum type="arabicPeriod"/>
            </a:pPr>
            <a:r>
              <a:rPr lang="en-US" sz="2400" b="1" dirty="0">
                <a:solidFill>
                  <a:srgbClr val="646569"/>
                </a:solidFill>
              </a:rPr>
              <a:t> Work in partnership</a:t>
            </a:r>
          </a:p>
          <a:p>
            <a:pPr marL="800075" lvl="1" indent="-457200">
              <a:spcBef>
                <a:spcPts val="0"/>
              </a:spcBef>
              <a:spcAft>
                <a:spcPts val="800"/>
              </a:spcAft>
              <a:buFont typeface="+mj-lt"/>
              <a:buAutoNum type="arabicPeriod"/>
            </a:pPr>
            <a:r>
              <a:rPr lang="en-US" sz="2400" b="1" dirty="0">
                <a:solidFill>
                  <a:srgbClr val="646569"/>
                </a:solidFill>
              </a:rPr>
              <a:t> Be loss and attachment experts</a:t>
            </a:r>
          </a:p>
          <a:p>
            <a:endParaRPr lang="en-US" dirty="0"/>
          </a:p>
        </p:txBody>
      </p:sp>
      <p:sp>
        <p:nvSpPr>
          <p:cNvPr id="2" name="Text Placeholder 1">
            <a:extLst>
              <a:ext uri="{FF2B5EF4-FFF2-40B4-BE49-F238E27FC236}">
                <a16:creationId xmlns:a16="http://schemas.microsoft.com/office/drawing/2014/main" id="{5E8D85FE-3F5C-4B37-B846-E65D857ADB63}"/>
              </a:ext>
            </a:extLst>
          </p:cNvPr>
          <p:cNvSpPr>
            <a:spLocks noGrp="1"/>
          </p:cNvSpPr>
          <p:nvPr>
            <p:ph type="body" idx="13"/>
          </p:nvPr>
        </p:nvSpPr>
        <p:spPr/>
        <p:txBody>
          <a:bodyPr/>
          <a:lstStyle/>
          <a:p>
            <a:r>
              <a:rPr lang="en-US" altLang="en-US" dirty="0"/>
              <a:t>12 Skills for Successful Fostering or Adopting</a:t>
            </a:r>
            <a:endParaRPr lang="en-US" dirty="0"/>
          </a:p>
        </p:txBody>
      </p:sp>
      <p:pic>
        <p:nvPicPr>
          <p:cNvPr id="12" name="Picture 11">
            <a:extLst>
              <a:ext uri="{FF2B5EF4-FFF2-40B4-BE49-F238E27FC236}">
                <a16:creationId xmlns:a16="http://schemas.microsoft.com/office/drawing/2014/main" id="{C1AEE2E3-59CE-45F8-B4FD-D144684FA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081213"/>
            <a:ext cx="2095500" cy="197167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E655EED1-25C1-4250-9AB3-D00567035C83}"/>
              </a:ext>
            </a:extLst>
          </p:cNvPr>
          <p:cNvSpPr>
            <a:spLocks noGrp="1" noChangeArrowheads="1"/>
          </p:cNvSpPr>
          <p:nvPr>
            <p:ph type="body" idx="1"/>
          </p:nvPr>
        </p:nvSpPr>
        <p:spPr/>
        <p:txBody>
          <a:bodyPr/>
          <a:lstStyle/>
          <a:p>
            <a:pPr marL="685775" lvl="1" indent="-342900">
              <a:spcBef>
                <a:spcPts val="0"/>
              </a:spcBef>
              <a:spcAft>
                <a:spcPts val="2400"/>
              </a:spcAft>
              <a:buFont typeface="Arial" panose="020B0604020202020204" pitchFamily="34" charset="0"/>
              <a:buChar char="•"/>
            </a:pPr>
            <a:r>
              <a:rPr lang="en-US" altLang="en-US" sz="2400" b="1" dirty="0">
                <a:solidFill>
                  <a:srgbClr val="646569"/>
                </a:solidFill>
              </a:rPr>
              <a:t>Place each Post-It™ under a technique that might be effective with that behavior</a:t>
            </a:r>
          </a:p>
          <a:p>
            <a:pPr marL="685775" lvl="1" indent="-342900">
              <a:spcBef>
                <a:spcPts val="0"/>
              </a:spcBef>
              <a:spcAft>
                <a:spcPts val="2400"/>
              </a:spcAft>
              <a:buFont typeface="Arial" panose="020B0604020202020204" pitchFamily="34" charset="0"/>
              <a:buChar char="•"/>
            </a:pPr>
            <a:r>
              <a:rPr lang="en-US" altLang="en-US" sz="2400" b="1" dirty="0">
                <a:solidFill>
                  <a:srgbClr val="646569"/>
                </a:solidFill>
              </a:rPr>
              <a:t>Be ready to share ideas</a:t>
            </a:r>
          </a:p>
        </p:txBody>
      </p:sp>
      <p:sp>
        <p:nvSpPr>
          <p:cNvPr id="2" name="Text Placeholder 1">
            <a:extLst>
              <a:ext uri="{FF2B5EF4-FFF2-40B4-BE49-F238E27FC236}">
                <a16:creationId xmlns:a16="http://schemas.microsoft.com/office/drawing/2014/main" id="{0D169CFD-0544-497A-BF76-FB79ED3ED74E}"/>
              </a:ext>
            </a:extLst>
          </p:cNvPr>
          <p:cNvSpPr>
            <a:spLocks noGrp="1"/>
          </p:cNvSpPr>
          <p:nvPr>
            <p:ph type="body" idx="13"/>
          </p:nvPr>
        </p:nvSpPr>
        <p:spPr/>
        <p:txBody>
          <a:bodyPr/>
          <a:lstStyle/>
          <a:p>
            <a:r>
              <a:rPr lang="en-US" altLang="en-US" dirty="0"/>
              <a:t>Discipline Techniques to Help Children </a:t>
            </a:r>
            <a:br>
              <a:rPr lang="en-US" altLang="en-US" dirty="0"/>
            </a:br>
            <a:r>
              <a:rPr lang="en-US" altLang="en-US" dirty="0"/>
              <a:t>and Youth Manage Their Behaviors</a:t>
            </a:r>
            <a:endParaRPr lang="en-US" dirty="0"/>
          </a:p>
        </p:txBody>
      </p:sp>
      <p:grpSp>
        <p:nvGrpSpPr>
          <p:cNvPr id="4" name="Group 3">
            <a:extLst>
              <a:ext uri="{FF2B5EF4-FFF2-40B4-BE49-F238E27FC236}">
                <a16:creationId xmlns:a16="http://schemas.microsoft.com/office/drawing/2014/main" id="{9208E4F8-D64E-4AC6-8E5F-5AD78570DB99}"/>
              </a:ext>
            </a:extLst>
          </p:cNvPr>
          <p:cNvGrpSpPr>
            <a:grpSpLocks noChangeAspect="1"/>
          </p:cNvGrpSpPr>
          <p:nvPr/>
        </p:nvGrpSpPr>
        <p:grpSpPr>
          <a:xfrm>
            <a:off x="8077200" y="505779"/>
            <a:ext cx="822960" cy="822960"/>
            <a:chOff x="2567603" y="2430780"/>
            <a:chExt cx="914400" cy="914400"/>
          </a:xfrm>
        </p:grpSpPr>
        <p:sp>
          <p:nvSpPr>
            <p:cNvPr id="5" name="Oval 4">
              <a:extLst>
                <a:ext uri="{FF2B5EF4-FFF2-40B4-BE49-F238E27FC236}">
                  <a16:creationId xmlns:a16="http://schemas.microsoft.com/office/drawing/2014/main" id="{15AE9AD9-FAF7-42F6-B969-3A47CA2CA273}"/>
                </a:ext>
              </a:extLst>
            </p:cNvPr>
            <p:cNvSpPr/>
            <p:nvPr/>
          </p:nvSpPr>
          <p:spPr>
            <a:xfrm>
              <a:off x="2567603" y="2430780"/>
              <a:ext cx="914400" cy="914400"/>
            </a:xfrm>
            <a:prstGeom prst="ellipse">
              <a:avLst/>
            </a:prstGeom>
            <a:solidFill>
              <a:srgbClr val="18AAD1"/>
            </a:solidFill>
            <a:ln>
              <a:solidFill>
                <a:srgbClr val="18A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aphic 56" descr="Chat">
              <a:extLst>
                <a:ext uri="{FF2B5EF4-FFF2-40B4-BE49-F238E27FC236}">
                  <a16:creationId xmlns:a16="http://schemas.microsoft.com/office/drawing/2014/main" id="{3C5C3C68-EC2B-45E6-BB91-F0E9AB865402}"/>
                </a:ext>
              </a:extLst>
            </p:cNvPr>
            <p:cNvGrpSpPr/>
            <p:nvPr/>
          </p:nvGrpSpPr>
          <p:grpSpPr>
            <a:xfrm>
              <a:off x="2659043" y="2522220"/>
              <a:ext cx="731520" cy="731520"/>
              <a:chOff x="4114800" y="2971800"/>
              <a:chExt cx="914400" cy="914400"/>
            </a:xfrm>
            <a:solidFill>
              <a:schemeClr val="bg1"/>
            </a:solidFill>
          </p:grpSpPr>
          <p:sp>
            <p:nvSpPr>
              <p:cNvPr id="7" name="Freeform: Shape 6">
                <a:extLst>
                  <a:ext uri="{FF2B5EF4-FFF2-40B4-BE49-F238E27FC236}">
                    <a16:creationId xmlns:a16="http://schemas.microsoft.com/office/drawing/2014/main" id="{B612FD14-2F48-41E4-ABFE-5BC2D2DFEA4D}"/>
                  </a:ext>
                </a:extLst>
              </p:cNvPr>
              <p:cNvSpPr/>
              <p:nvPr/>
            </p:nvSpPr>
            <p:spPr>
              <a:xfrm>
                <a:off x="4191000" y="3162300"/>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BFE2603-0F12-4FC5-BEE0-9330B6EF70AE}"/>
                  </a:ext>
                </a:extLst>
              </p:cNvPr>
              <p:cNvSpPr/>
              <p:nvPr/>
            </p:nvSpPr>
            <p:spPr>
              <a:xfrm>
                <a:off x="4476750" y="3267075"/>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97090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3">
            <a:extLst>
              <a:ext uri="{FF2B5EF4-FFF2-40B4-BE49-F238E27FC236}">
                <a16:creationId xmlns:a16="http://schemas.microsoft.com/office/drawing/2014/main" id="{42BF4EF5-1303-4A75-91FA-87D4005066E3}"/>
              </a:ext>
            </a:extLst>
          </p:cNvPr>
          <p:cNvSpPr>
            <a:spLocks noGrp="1" noChangeArrowheads="1"/>
          </p:cNvSpPr>
          <p:nvPr>
            <p:ph type="body" idx="1"/>
          </p:nvPr>
        </p:nvSpPr>
        <p:spPr/>
        <p:txBody>
          <a:bodyPr/>
          <a:lstStyle/>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Select a facilitator</a:t>
            </a:r>
          </a:p>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Select recorder/reporter</a:t>
            </a:r>
          </a:p>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Use handouts 5, 7, and 8 to analyze behaviors and plan interventions</a:t>
            </a:r>
          </a:p>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Describe how the strategies will provide for safety and teach a child to manage behavior</a:t>
            </a:r>
          </a:p>
          <a:p>
            <a:pPr marL="685775" lvl="1" indent="-342900">
              <a:spcBef>
                <a:spcPts val="0"/>
              </a:spcBef>
              <a:spcAft>
                <a:spcPts val="1200"/>
              </a:spcAft>
              <a:buFont typeface="Arial" panose="020B0604020202020204" pitchFamily="34" charset="0"/>
              <a:buChar char="•"/>
            </a:pPr>
            <a:r>
              <a:rPr lang="en-US" altLang="en-US" sz="2400" b="1" dirty="0">
                <a:solidFill>
                  <a:srgbClr val="646569"/>
                </a:solidFill>
              </a:rPr>
              <a:t>Be prepared to report in 12 minutes</a:t>
            </a:r>
          </a:p>
        </p:txBody>
      </p:sp>
      <p:sp>
        <p:nvSpPr>
          <p:cNvPr id="2" name="Text Placeholder 1">
            <a:extLst>
              <a:ext uri="{FF2B5EF4-FFF2-40B4-BE49-F238E27FC236}">
                <a16:creationId xmlns:a16="http://schemas.microsoft.com/office/drawing/2014/main" id="{8C260605-C14D-4C84-A696-80347127EDFC}"/>
              </a:ext>
            </a:extLst>
          </p:cNvPr>
          <p:cNvSpPr>
            <a:spLocks noGrp="1"/>
          </p:cNvSpPr>
          <p:nvPr>
            <p:ph type="body" idx="13"/>
          </p:nvPr>
        </p:nvSpPr>
        <p:spPr/>
        <p:txBody>
          <a:bodyPr/>
          <a:lstStyle/>
          <a:p>
            <a:r>
              <a:rPr lang="en-US" altLang="en-US" dirty="0"/>
              <a:t>Choosing Effective Discipline Strategies</a:t>
            </a:r>
            <a:endParaRPr lang="en-US" dirty="0"/>
          </a:p>
        </p:txBody>
      </p:sp>
      <p:grpSp>
        <p:nvGrpSpPr>
          <p:cNvPr id="9" name="Group 8">
            <a:extLst>
              <a:ext uri="{FF2B5EF4-FFF2-40B4-BE49-F238E27FC236}">
                <a16:creationId xmlns:a16="http://schemas.microsoft.com/office/drawing/2014/main" id="{F7B20080-4F21-409C-8792-B1140F7A57C7}"/>
              </a:ext>
            </a:extLst>
          </p:cNvPr>
          <p:cNvGrpSpPr>
            <a:grpSpLocks noChangeAspect="1"/>
          </p:cNvGrpSpPr>
          <p:nvPr/>
        </p:nvGrpSpPr>
        <p:grpSpPr>
          <a:xfrm>
            <a:off x="8077200" y="505779"/>
            <a:ext cx="822960" cy="822960"/>
            <a:chOff x="2567603" y="2430780"/>
            <a:chExt cx="914400" cy="914400"/>
          </a:xfrm>
        </p:grpSpPr>
        <p:sp>
          <p:nvSpPr>
            <p:cNvPr id="10" name="Oval 9">
              <a:extLst>
                <a:ext uri="{FF2B5EF4-FFF2-40B4-BE49-F238E27FC236}">
                  <a16:creationId xmlns:a16="http://schemas.microsoft.com/office/drawing/2014/main" id="{41FFEEBF-8B6C-4ABA-97E3-B72AFC2711A5}"/>
                </a:ext>
              </a:extLst>
            </p:cNvPr>
            <p:cNvSpPr/>
            <p:nvPr/>
          </p:nvSpPr>
          <p:spPr>
            <a:xfrm>
              <a:off x="2567603" y="2430780"/>
              <a:ext cx="914400" cy="914400"/>
            </a:xfrm>
            <a:prstGeom prst="ellipse">
              <a:avLst/>
            </a:prstGeom>
            <a:solidFill>
              <a:srgbClr val="18AAD1"/>
            </a:solidFill>
            <a:ln>
              <a:solidFill>
                <a:srgbClr val="18A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56" descr="Chat">
              <a:extLst>
                <a:ext uri="{FF2B5EF4-FFF2-40B4-BE49-F238E27FC236}">
                  <a16:creationId xmlns:a16="http://schemas.microsoft.com/office/drawing/2014/main" id="{D9FD0253-D096-4C97-AAFA-5C028D1A9D65}"/>
                </a:ext>
              </a:extLst>
            </p:cNvPr>
            <p:cNvGrpSpPr/>
            <p:nvPr/>
          </p:nvGrpSpPr>
          <p:grpSpPr>
            <a:xfrm>
              <a:off x="2659043" y="2522220"/>
              <a:ext cx="731520" cy="731520"/>
              <a:chOff x="4114800" y="2971800"/>
              <a:chExt cx="914400" cy="914400"/>
            </a:xfrm>
            <a:solidFill>
              <a:schemeClr val="bg1"/>
            </a:solidFill>
          </p:grpSpPr>
          <p:sp>
            <p:nvSpPr>
              <p:cNvPr id="12" name="Freeform: Shape 11">
                <a:extLst>
                  <a:ext uri="{FF2B5EF4-FFF2-40B4-BE49-F238E27FC236}">
                    <a16:creationId xmlns:a16="http://schemas.microsoft.com/office/drawing/2014/main" id="{E2825505-7197-4AF8-AC29-E62F45A8ACEB}"/>
                  </a:ext>
                </a:extLst>
              </p:cNvPr>
              <p:cNvSpPr/>
              <p:nvPr/>
            </p:nvSpPr>
            <p:spPr>
              <a:xfrm>
                <a:off x="4191000" y="3162300"/>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173BAF3-0988-49C1-A8DF-DD51560A94BA}"/>
                  </a:ext>
                </a:extLst>
              </p:cNvPr>
              <p:cNvSpPr/>
              <p:nvPr/>
            </p:nvSpPr>
            <p:spPr>
              <a:xfrm>
                <a:off x="4476750" y="3267075"/>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grpFill/>
              <a:ln w="9525" cap="flat">
                <a:noFill/>
                <a:prstDash val="solid"/>
                <a:miter/>
              </a:ln>
            </p:spPr>
            <p:txBody>
              <a:bodyPr rtlCol="0" anchor="ctr"/>
              <a:lstStyle/>
              <a:p>
                <a:endParaRPr lang="en-US"/>
              </a:p>
            </p:txBody>
          </p:sp>
        </p:gr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34AF0-4A26-47F1-9BE4-13CB21BE251B}"/>
              </a:ext>
            </a:extLst>
          </p:cNvPr>
          <p:cNvSpPr>
            <a:spLocks noGrp="1"/>
          </p:cNvSpPr>
          <p:nvPr>
            <p:ph type="body" idx="1"/>
          </p:nvPr>
        </p:nvSpPr>
        <p:spPr/>
        <p:txBody>
          <a:bodyPr/>
          <a:lstStyle/>
          <a:p>
            <a:pPr marL="800075" lvl="1" indent="-457200">
              <a:spcBef>
                <a:spcPts val="0"/>
              </a:spcBef>
              <a:spcAft>
                <a:spcPts val="1800"/>
              </a:spcAft>
              <a:buFont typeface="+mj-lt"/>
              <a:buAutoNum type="arabicPeriod"/>
            </a:pPr>
            <a:r>
              <a:rPr lang="en-US" sz="2400" b="1" dirty="0">
                <a:solidFill>
                  <a:srgbClr val="646569"/>
                </a:solidFill>
              </a:rPr>
              <a:t>Focusing fully on the person</a:t>
            </a:r>
          </a:p>
          <a:p>
            <a:pPr marL="800075" lvl="1" indent="-457200">
              <a:spcBef>
                <a:spcPts val="0"/>
              </a:spcBef>
              <a:spcAft>
                <a:spcPts val="1800"/>
              </a:spcAft>
              <a:buFont typeface="+mj-lt"/>
              <a:buAutoNum type="arabicPeriod"/>
            </a:pPr>
            <a:r>
              <a:rPr lang="en-US" sz="2400" b="1" dirty="0">
                <a:solidFill>
                  <a:srgbClr val="646569"/>
                </a:solidFill>
              </a:rPr>
              <a:t>Paying attention to the person's nonverbal behaviors and what he or she is saying at the moment</a:t>
            </a:r>
          </a:p>
          <a:p>
            <a:pPr marL="800075" lvl="1" indent="-457200">
              <a:spcBef>
                <a:spcPts val="0"/>
              </a:spcBef>
              <a:spcAft>
                <a:spcPts val="1800"/>
              </a:spcAft>
              <a:buFont typeface="+mj-lt"/>
              <a:buAutoNum type="arabicPeriod"/>
            </a:pPr>
            <a:r>
              <a:rPr lang="en-US" sz="2400" b="1" dirty="0">
                <a:solidFill>
                  <a:srgbClr val="646569"/>
                </a:solidFill>
              </a:rPr>
              <a:t>Using this information to name the feeling</a:t>
            </a:r>
          </a:p>
        </p:txBody>
      </p:sp>
      <p:sp>
        <p:nvSpPr>
          <p:cNvPr id="6" name="Text Placeholder 5">
            <a:extLst>
              <a:ext uri="{FF2B5EF4-FFF2-40B4-BE49-F238E27FC236}">
                <a16:creationId xmlns:a16="http://schemas.microsoft.com/office/drawing/2014/main" id="{1893FB2B-DE9C-42B5-ADDE-800B17097BD4}"/>
              </a:ext>
            </a:extLst>
          </p:cNvPr>
          <p:cNvSpPr>
            <a:spLocks noGrp="1"/>
          </p:cNvSpPr>
          <p:nvPr>
            <p:ph type="body" idx="13"/>
          </p:nvPr>
        </p:nvSpPr>
        <p:spPr/>
        <p:txBody>
          <a:bodyPr/>
          <a:lstStyle/>
          <a:p>
            <a:r>
              <a:rPr lang="en-US" dirty="0"/>
              <a:t>Reflection </a:t>
            </a:r>
            <a:r>
              <a:rPr lang="en-US" u="sng" dirty="0"/>
              <a:t>is</a:t>
            </a:r>
            <a:r>
              <a:rPr lang="en-US" dirty="0"/>
              <a:t>: </a:t>
            </a:r>
          </a:p>
        </p:txBody>
      </p:sp>
    </p:spTree>
    <p:extLst>
      <p:ext uri="{BB962C8B-B14F-4D97-AF65-F5344CB8AC3E}">
        <p14:creationId xmlns:p14="http://schemas.microsoft.com/office/powerpoint/2010/main" val="3067704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0A883F-F53E-4D43-855E-75F0AE9B04E7}"/>
              </a:ext>
            </a:extLst>
          </p:cNvPr>
          <p:cNvSpPr>
            <a:spLocks noGrp="1"/>
          </p:cNvSpPr>
          <p:nvPr>
            <p:ph type="body" idx="1"/>
          </p:nvPr>
        </p:nvSpPr>
        <p:spPr/>
        <p:txBody>
          <a:bodyPr/>
          <a:lstStyle/>
          <a:p>
            <a:pPr marL="800075" lvl="1" indent="-457200">
              <a:spcBef>
                <a:spcPts val="0"/>
              </a:spcBef>
              <a:spcAft>
                <a:spcPts val="600"/>
              </a:spcAft>
              <a:buFont typeface="+mj-lt"/>
              <a:buAutoNum type="arabicPeriod" startAt="4"/>
            </a:pPr>
            <a:r>
              <a:rPr lang="en-US" sz="2400" b="1" dirty="0">
                <a:solidFill>
                  <a:srgbClr val="646569"/>
                </a:solidFill>
              </a:rPr>
              <a:t>Expressing understanding of the feelings by using various phrases such as:</a:t>
            </a:r>
          </a:p>
          <a:p>
            <a:pPr marL="1371524" lvl="3" indent="-342900">
              <a:spcBef>
                <a:spcPts val="0"/>
              </a:spcBef>
              <a:spcAft>
                <a:spcPts val="600"/>
              </a:spcAft>
              <a:buFont typeface="Arial" panose="020B0604020202020204" pitchFamily="34" charset="0"/>
              <a:buChar char="•"/>
            </a:pPr>
            <a:r>
              <a:rPr lang="en-US" sz="1800" b="1" dirty="0"/>
              <a:t>You feel…</a:t>
            </a:r>
          </a:p>
          <a:p>
            <a:pPr marL="1371524" lvl="3" indent="-342900">
              <a:spcBef>
                <a:spcPts val="0"/>
              </a:spcBef>
              <a:spcAft>
                <a:spcPts val="600"/>
              </a:spcAft>
              <a:buFont typeface="Arial" panose="020B0604020202020204" pitchFamily="34" charset="0"/>
              <a:buChar char="•"/>
            </a:pPr>
            <a:r>
              <a:rPr lang="en-US" sz="1800" b="1" dirty="0">
                <a:solidFill>
                  <a:srgbClr val="898989"/>
                </a:solidFill>
              </a:rPr>
              <a:t>You are…</a:t>
            </a:r>
          </a:p>
          <a:p>
            <a:pPr marL="1371524" lvl="3" indent="-342900">
              <a:spcBef>
                <a:spcPts val="0"/>
              </a:spcBef>
              <a:spcAft>
                <a:spcPts val="600"/>
              </a:spcAft>
              <a:buFont typeface="Arial" panose="020B0604020202020204" pitchFamily="34" charset="0"/>
              <a:buChar char="•"/>
            </a:pPr>
            <a:r>
              <a:rPr lang="en-US" sz="1800" b="1" dirty="0">
                <a:solidFill>
                  <a:srgbClr val="898989"/>
                </a:solidFill>
              </a:rPr>
              <a:t>You seem</a:t>
            </a:r>
            <a:r>
              <a:rPr lang="en-US" sz="1800" b="1" dirty="0"/>
              <a:t>…</a:t>
            </a:r>
          </a:p>
          <a:p>
            <a:pPr marL="1371524" lvl="3" indent="-342900">
              <a:spcBef>
                <a:spcPts val="0"/>
              </a:spcBef>
              <a:spcAft>
                <a:spcPts val="600"/>
              </a:spcAft>
              <a:buFont typeface="Arial" panose="020B0604020202020204" pitchFamily="34" charset="0"/>
              <a:buChar char="•"/>
            </a:pPr>
            <a:r>
              <a:rPr lang="en-US" sz="1800" b="1" dirty="0"/>
              <a:t>Sounds like…</a:t>
            </a:r>
          </a:p>
          <a:p>
            <a:pPr marL="1371524" lvl="3" indent="-342900">
              <a:spcBef>
                <a:spcPts val="0"/>
              </a:spcBef>
              <a:spcAft>
                <a:spcPts val="600"/>
              </a:spcAft>
              <a:buFont typeface="Arial" panose="020B0604020202020204" pitchFamily="34" charset="0"/>
              <a:buChar char="•"/>
            </a:pPr>
            <a:r>
              <a:rPr lang="en-US" sz="1800" b="1" dirty="0"/>
              <a:t>I get the feeling you…</a:t>
            </a:r>
          </a:p>
          <a:p>
            <a:pPr marL="1371524" lvl="3" indent="-342900">
              <a:spcBef>
                <a:spcPts val="0"/>
              </a:spcBef>
              <a:spcAft>
                <a:spcPts val="600"/>
              </a:spcAft>
              <a:buFont typeface="Arial" panose="020B0604020202020204" pitchFamily="34" charset="0"/>
              <a:buChar char="•"/>
            </a:pPr>
            <a:r>
              <a:rPr lang="en-US" sz="1800" b="1" dirty="0"/>
              <a:t>I hear you saying…</a:t>
            </a:r>
          </a:p>
          <a:p>
            <a:endParaRPr lang="en-US" dirty="0"/>
          </a:p>
        </p:txBody>
      </p:sp>
      <p:sp>
        <p:nvSpPr>
          <p:cNvPr id="6" name="Text Placeholder 5">
            <a:extLst>
              <a:ext uri="{FF2B5EF4-FFF2-40B4-BE49-F238E27FC236}">
                <a16:creationId xmlns:a16="http://schemas.microsoft.com/office/drawing/2014/main" id="{6584E4CD-77AF-4708-89F0-89531AC7942B}"/>
              </a:ext>
            </a:extLst>
          </p:cNvPr>
          <p:cNvSpPr>
            <a:spLocks noGrp="1"/>
          </p:cNvSpPr>
          <p:nvPr>
            <p:ph type="body" idx="13"/>
          </p:nvPr>
        </p:nvSpPr>
        <p:spPr/>
        <p:txBody>
          <a:bodyPr/>
          <a:lstStyle/>
          <a:p>
            <a:r>
              <a:rPr lang="en-US" dirty="0"/>
              <a:t>Reflection </a:t>
            </a:r>
            <a:r>
              <a:rPr lang="en-US" u="sng" dirty="0"/>
              <a:t>is</a:t>
            </a:r>
            <a:r>
              <a:rPr lang="en-US" dirty="0"/>
              <a:t>: </a:t>
            </a:r>
          </a:p>
        </p:txBody>
      </p:sp>
    </p:spTree>
    <p:extLst>
      <p:ext uri="{BB962C8B-B14F-4D97-AF65-F5344CB8AC3E}">
        <p14:creationId xmlns:p14="http://schemas.microsoft.com/office/powerpoint/2010/main" val="579425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266EEA-0379-4509-95D3-D99E47298C2F}"/>
              </a:ext>
            </a:extLst>
          </p:cNvPr>
          <p:cNvSpPr>
            <a:spLocks noGrp="1"/>
          </p:cNvSpPr>
          <p:nvPr>
            <p:ph type="body" idx="1"/>
          </p:nvPr>
        </p:nvSpPr>
        <p:spPr/>
        <p:txBody>
          <a:bodyPr/>
          <a:lstStyle/>
          <a:p>
            <a:pPr marL="800075" lvl="1" indent="-457200">
              <a:spcBef>
                <a:spcPts val="0"/>
              </a:spcBef>
              <a:spcAft>
                <a:spcPts val="1800"/>
              </a:spcAft>
              <a:buFont typeface="+mj-lt"/>
              <a:buAutoNum type="arabicPeriod"/>
            </a:pPr>
            <a:r>
              <a:rPr lang="en-US" sz="2400" b="1" dirty="0">
                <a:solidFill>
                  <a:srgbClr val="646569"/>
                </a:solidFill>
              </a:rPr>
              <a:t>Agreeing or disagreeing</a:t>
            </a:r>
          </a:p>
          <a:p>
            <a:pPr marL="800075" lvl="1" indent="-457200">
              <a:spcBef>
                <a:spcPts val="0"/>
              </a:spcBef>
              <a:spcAft>
                <a:spcPts val="1800"/>
              </a:spcAft>
              <a:buFont typeface="+mj-lt"/>
              <a:buAutoNum type="arabicPeriod"/>
            </a:pPr>
            <a:r>
              <a:rPr lang="en-US" sz="2400" b="1" dirty="0">
                <a:solidFill>
                  <a:srgbClr val="646569"/>
                </a:solidFill>
              </a:rPr>
              <a:t>Reassuring (“Everything will be okay”)</a:t>
            </a:r>
          </a:p>
          <a:p>
            <a:pPr marL="800075" lvl="1" indent="-457200">
              <a:spcBef>
                <a:spcPts val="0"/>
              </a:spcBef>
              <a:spcAft>
                <a:spcPts val="1800"/>
              </a:spcAft>
              <a:buFont typeface="+mj-lt"/>
              <a:buAutoNum type="arabicPeriod"/>
            </a:pPr>
            <a:r>
              <a:rPr lang="en-US" sz="2400" b="1" dirty="0">
                <a:solidFill>
                  <a:srgbClr val="646569"/>
                </a:solidFill>
              </a:rPr>
              <a:t>Telling the other person what to  do and how to feel</a:t>
            </a:r>
          </a:p>
          <a:p>
            <a:pPr marL="800075" lvl="1" indent="-457200">
              <a:spcBef>
                <a:spcPts val="0"/>
              </a:spcBef>
              <a:spcAft>
                <a:spcPts val="1800"/>
              </a:spcAft>
              <a:buFont typeface="+mj-lt"/>
              <a:buAutoNum type="arabicPeriod"/>
            </a:pPr>
            <a:r>
              <a:rPr lang="en-US" sz="2400" b="1" dirty="0">
                <a:solidFill>
                  <a:srgbClr val="646569"/>
                </a:solidFill>
              </a:rPr>
              <a:t>Giving advice or solving problems</a:t>
            </a:r>
          </a:p>
        </p:txBody>
      </p:sp>
      <p:sp>
        <p:nvSpPr>
          <p:cNvPr id="6" name="Text Placeholder 5">
            <a:extLst>
              <a:ext uri="{FF2B5EF4-FFF2-40B4-BE49-F238E27FC236}">
                <a16:creationId xmlns:a16="http://schemas.microsoft.com/office/drawing/2014/main" id="{553CEDB8-8030-4BCA-A654-E858255C2161}"/>
              </a:ext>
            </a:extLst>
          </p:cNvPr>
          <p:cNvSpPr>
            <a:spLocks noGrp="1"/>
          </p:cNvSpPr>
          <p:nvPr>
            <p:ph type="body" idx="13"/>
          </p:nvPr>
        </p:nvSpPr>
        <p:spPr/>
        <p:txBody>
          <a:bodyPr/>
          <a:lstStyle/>
          <a:p>
            <a:r>
              <a:rPr lang="en-US" dirty="0"/>
              <a:t>Reflection is </a:t>
            </a:r>
            <a:r>
              <a:rPr lang="en-US" u="sng" dirty="0"/>
              <a:t>not</a:t>
            </a:r>
            <a:r>
              <a:rPr lang="en-US" dirty="0"/>
              <a:t>: </a:t>
            </a:r>
          </a:p>
        </p:txBody>
      </p:sp>
    </p:spTree>
    <p:extLst>
      <p:ext uri="{BB962C8B-B14F-4D97-AF65-F5344CB8AC3E}">
        <p14:creationId xmlns:p14="http://schemas.microsoft.com/office/powerpoint/2010/main" val="5912035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a:extLst>
              <a:ext uri="{FF2B5EF4-FFF2-40B4-BE49-F238E27FC236}">
                <a16:creationId xmlns:a16="http://schemas.microsoft.com/office/drawing/2014/main" id="{FD6D763F-67CC-422C-A0D7-27AA5A9C926C}"/>
              </a:ext>
            </a:extLst>
          </p:cNvPr>
          <p:cNvSpPr>
            <a:spLocks noGrp="1" noChangeArrowheads="1"/>
          </p:cNvSpPr>
          <p:nvPr>
            <p:ph type="body" idx="1"/>
          </p:nvPr>
        </p:nvSpPr>
        <p:spPr/>
        <p:txBody>
          <a:bodyPr/>
          <a:lstStyle/>
          <a:p>
            <a:pPr marL="685775" lvl="1" indent="-342900">
              <a:spcBef>
                <a:spcPts val="0"/>
              </a:spcBef>
              <a:spcAft>
                <a:spcPts val="2400"/>
              </a:spcAft>
              <a:buFont typeface="Arial" panose="020B0604020202020204" pitchFamily="34" charset="0"/>
              <a:buChar char="•"/>
            </a:pPr>
            <a:r>
              <a:rPr lang="en-US" altLang="en-US" sz="2800" b="1" u="sng" dirty="0">
                <a:solidFill>
                  <a:srgbClr val="553278"/>
                </a:solidFill>
              </a:rPr>
              <a:t>Naïve False Allegations</a:t>
            </a:r>
            <a:r>
              <a:rPr lang="en-US" altLang="en-US" sz="2800" b="1" dirty="0">
                <a:solidFill>
                  <a:srgbClr val="553278"/>
                </a:solidFill>
              </a:rPr>
              <a:t> </a:t>
            </a:r>
            <a:r>
              <a:rPr lang="en-US" altLang="en-US" sz="2400" b="1" dirty="0">
                <a:solidFill>
                  <a:srgbClr val="646569"/>
                </a:solidFill>
              </a:rPr>
              <a:t>– made when a child is confused or mixes fantasy with reality</a:t>
            </a:r>
          </a:p>
          <a:p>
            <a:pPr marL="685775" lvl="1" indent="-342900">
              <a:spcBef>
                <a:spcPts val="0"/>
              </a:spcBef>
              <a:spcAft>
                <a:spcPts val="2400"/>
              </a:spcAft>
              <a:buFont typeface="Arial" panose="020B0604020202020204" pitchFamily="34" charset="0"/>
              <a:buChar char="•"/>
            </a:pPr>
            <a:r>
              <a:rPr lang="en-US" altLang="en-US" sz="2800" b="1" u="sng" dirty="0">
                <a:solidFill>
                  <a:srgbClr val="553278"/>
                </a:solidFill>
              </a:rPr>
              <a:t>Manipulative False Allegations</a:t>
            </a:r>
            <a:r>
              <a:rPr lang="en-US" altLang="en-US" sz="2800" b="1" dirty="0">
                <a:solidFill>
                  <a:srgbClr val="553278"/>
                </a:solidFill>
              </a:rPr>
              <a:t> </a:t>
            </a:r>
            <a:r>
              <a:rPr lang="en-US" altLang="en-US" sz="2400" b="1" dirty="0">
                <a:solidFill>
                  <a:srgbClr val="646569"/>
                </a:solidFill>
              </a:rPr>
              <a:t>– made by a child, youth or adult in order to get desired behavior from foster or adoptive family or agency</a:t>
            </a:r>
          </a:p>
        </p:txBody>
      </p:sp>
      <p:sp>
        <p:nvSpPr>
          <p:cNvPr id="2" name="Text Placeholder 1">
            <a:extLst>
              <a:ext uri="{FF2B5EF4-FFF2-40B4-BE49-F238E27FC236}">
                <a16:creationId xmlns:a16="http://schemas.microsoft.com/office/drawing/2014/main" id="{948E6DCB-9840-4614-9554-3E1ABE0B7610}"/>
              </a:ext>
            </a:extLst>
          </p:cNvPr>
          <p:cNvSpPr>
            <a:spLocks noGrp="1"/>
          </p:cNvSpPr>
          <p:nvPr>
            <p:ph type="body" idx="13"/>
          </p:nvPr>
        </p:nvSpPr>
        <p:spPr/>
        <p:txBody>
          <a:bodyPr/>
          <a:lstStyle/>
          <a:p>
            <a:r>
              <a:rPr lang="en-US" altLang="en-US" dirty="0"/>
              <a:t>False Allegations of Abuse in Foster and Adoptive Homes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E434C-5117-4220-ABE1-5696D881BE22}"/>
              </a:ext>
            </a:extLst>
          </p:cNvPr>
          <p:cNvSpPr>
            <a:spLocks noGrp="1"/>
          </p:cNvSpPr>
          <p:nvPr>
            <p:ph type="body" idx="1"/>
          </p:nvPr>
        </p:nvSpPr>
        <p:spPr/>
        <p:txBody>
          <a:bodyPr/>
          <a:lstStyle/>
          <a:p>
            <a:pPr marL="800075" lvl="1" indent="-457200">
              <a:spcBef>
                <a:spcPts val="0"/>
              </a:spcBef>
              <a:spcAft>
                <a:spcPts val="600"/>
              </a:spcAft>
              <a:buFont typeface="+mj-lt"/>
              <a:buAutoNum type="arabicPeriod"/>
            </a:pPr>
            <a:r>
              <a:rPr lang="en-US" sz="2400" b="1" dirty="0">
                <a:solidFill>
                  <a:srgbClr val="646569"/>
                </a:solidFill>
              </a:rPr>
              <a:t>to gain attention;</a:t>
            </a:r>
          </a:p>
          <a:p>
            <a:pPr marL="800075" lvl="1" indent="-457200">
              <a:spcBef>
                <a:spcPts val="0"/>
              </a:spcBef>
              <a:spcAft>
                <a:spcPts val="600"/>
              </a:spcAft>
              <a:buFont typeface="+mj-lt"/>
              <a:buAutoNum type="arabicPeriod"/>
            </a:pPr>
            <a:r>
              <a:rPr lang="en-US" sz="2400" b="1" dirty="0">
                <a:solidFill>
                  <a:srgbClr val="646569"/>
                </a:solidFill>
              </a:rPr>
              <a:t>to seek revenge or get even;</a:t>
            </a:r>
          </a:p>
          <a:p>
            <a:pPr marL="800075" lvl="1" indent="-457200">
              <a:spcBef>
                <a:spcPts val="0"/>
              </a:spcBef>
              <a:spcAft>
                <a:spcPts val="600"/>
              </a:spcAft>
              <a:buFont typeface="+mj-lt"/>
              <a:buAutoNum type="arabicPeriod"/>
            </a:pPr>
            <a:r>
              <a:rPr lang="en-US" sz="2400" b="1" dirty="0">
                <a:solidFill>
                  <a:srgbClr val="646569"/>
                </a:solidFill>
              </a:rPr>
              <a:t>to avoid consequences;</a:t>
            </a:r>
          </a:p>
          <a:p>
            <a:pPr marL="800075" lvl="1" indent="-457200">
              <a:spcBef>
                <a:spcPts val="0"/>
              </a:spcBef>
              <a:spcAft>
                <a:spcPts val="600"/>
              </a:spcAft>
              <a:buFont typeface="+mj-lt"/>
              <a:buAutoNum type="arabicPeriod"/>
            </a:pPr>
            <a:r>
              <a:rPr lang="en-US" sz="2400" b="1" dirty="0">
                <a:solidFill>
                  <a:srgbClr val="646569"/>
                </a:solidFill>
              </a:rPr>
              <a:t>to avoid a perceived threat;</a:t>
            </a:r>
          </a:p>
          <a:p>
            <a:pPr marL="800075" lvl="1" indent="-457200">
              <a:spcBef>
                <a:spcPts val="0"/>
              </a:spcBef>
              <a:spcAft>
                <a:spcPts val="600"/>
              </a:spcAft>
              <a:buFont typeface="+mj-lt"/>
              <a:buAutoNum type="arabicPeriod"/>
            </a:pPr>
            <a:r>
              <a:rPr lang="en-US" sz="2400" b="1" dirty="0">
                <a:solidFill>
                  <a:srgbClr val="646569"/>
                </a:solidFill>
              </a:rPr>
              <a:t>to resolve feelings of betrayal of birth family;</a:t>
            </a:r>
          </a:p>
          <a:p>
            <a:pPr marL="800075" lvl="1" indent="-457200">
              <a:spcBef>
                <a:spcPts val="0"/>
              </a:spcBef>
              <a:spcAft>
                <a:spcPts val="600"/>
              </a:spcAft>
              <a:buFont typeface="+mj-lt"/>
              <a:buAutoNum type="arabicPeriod"/>
            </a:pPr>
            <a:r>
              <a:rPr lang="en-US" sz="2400" b="1" dirty="0">
                <a:solidFill>
                  <a:srgbClr val="646569"/>
                </a:solidFill>
              </a:rPr>
              <a:t>to rescue birth family; or</a:t>
            </a:r>
          </a:p>
          <a:p>
            <a:pPr marL="800075" lvl="1" indent="-457200">
              <a:spcBef>
                <a:spcPts val="0"/>
              </a:spcBef>
              <a:spcAft>
                <a:spcPts val="600"/>
              </a:spcAft>
              <a:buFont typeface="+mj-lt"/>
              <a:buAutoNum type="arabicPeriod"/>
            </a:pPr>
            <a:r>
              <a:rPr lang="en-US" sz="2400" b="1" dirty="0">
                <a:solidFill>
                  <a:srgbClr val="646569"/>
                </a:solidFill>
              </a:rPr>
              <a:t>to get back home</a:t>
            </a:r>
          </a:p>
        </p:txBody>
      </p:sp>
      <p:sp>
        <p:nvSpPr>
          <p:cNvPr id="4" name="Text Placeholder 3">
            <a:extLst>
              <a:ext uri="{FF2B5EF4-FFF2-40B4-BE49-F238E27FC236}">
                <a16:creationId xmlns:a16="http://schemas.microsoft.com/office/drawing/2014/main" id="{C03DE337-8F29-4DEB-ABC0-54414AB88032}"/>
              </a:ext>
            </a:extLst>
          </p:cNvPr>
          <p:cNvSpPr>
            <a:spLocks noGrp="1"/>
          </p:cNvSpPr>
          <p:nvPr>
            <p:ph type="body" idx="13"/>
          </p:nvPr>
        </p:nvSpPr>
        <p:spPr/>
        <p:txBody>
          <a:bodyPr/>
          <a:lstStyle/>
          <a:p>
            <a:r>
              <a:rPr lang="en-US" dirty="0"/>
              <a:t>Motives for a Child to Make a False Report</a:t>
            </a:r>
          </a:p>
        </p:txBody>
      </p:sp>
    </p:spTree>
    <p:extLst>
      <p:ext uri="{BB962C8B-B14F-4D97-AF65-F5344CB8AC3E}">
        <p14:creationId xmlns:p14="http://schemas.microsoft.com/office/powerpoint/2010/main" val="2387840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34374F-84F7-451A-9C61-2D434F7016AD}"/>
              </a:ext>
            </a:extLst>
          </p:cNvPr>
          <p:cNvSpPr>
            <a:spLocks noGrp="1"/>
          </p:cNvSpPr>
          <p:nvPr>
            <p:ph type="body" idx="1"/>
          </p:nvPr>
        </p:nvSpPr>
        <p:spPr/>
        <p:txBody>
          <a:bodyPr/>
          <a:lstStyle/>
          <a:p>
            <a:pPr marL="800075" lvl="1" indent="-457200">
              <a:spcBef>
                <a:spcPts val="0"/>
              </a:spcBef>
              <a:spcAft>
                <a:spcPts val="600"/>
              </a:spcAft>
              <a:buFont typeface="+mj-lt"/>
              <a:buAutoNum type="arabicPeriod"/>
            </a:pPr>
            <a:r>
              <a:rPr lang="en-US" sz="2400" b="1" dirty="0">
                <a:solidFill>
                  <a:srgbClr val="646569"/>
                </a:solidFill>
              </a:rPr>
              <a:t>distrust of foster parents;</a:t>
            </a:r>
          </a:p>
          <a:p>
            <a:pPr marL="800075" lvl="1" indent="-457200">
              <a:spcBef>
                <a:spcPts val="0"/>
              </a:spcBef>
              <a:spcAft>
                <a:spcPts val="600"/>
              </a:spcAft>
              <a:buFont typeface="+mj-lt"/>
              <a:buAutoNum type="arabicPeriod"/>
            </a:pPr>
            <a:r>
              <a:rPr lang="en-US" sz="2400" b="1" dirty="0">
                <a:solidFill>
                  <a:srgbClr val="646569"/>
                </a:solidFill>
              </a:rPr>
              <a:t>jealousy;</a:t>
            </a:r>
          </a:p>
          <a:p>
            <a:pPr marL="800075" lvl="1" indent="-457200">
              <a:spcBef>
                <a:spcPts val="0"/>
              </a:spcBef>
              <a:spcAft>
                <a:spcPts val="600"/>
              </a:spcAft>
              <a:buFont typeface="+mj-lt"/>
              <a:buAutoNum type="arabicPeriod"/>
            </a:pPr>
            <a:r>
              <a:rPr lang="en-US" sz="2400" b="1" dirty="0">
                <a:solidFill>
                  <a:srgbClr val="646569"/>
                </a:solidFill>
              </a:rPr>
              <a:t>avoid perceived threat to their child;</a:t>
            </a:r>
          </a:p>
          <a:p>
            <a:pPr marL="800075" lvl="1" indent="-457200">
              <a:spcBef>
                <a:spcPts val="0"/>
              </a:spcBef>
              <a:spcAft>
                <a:spcPts val="600"/>
              </a:spcAft>
              <a:buFont typeface="+mj-lt"/>
              <a:buAutoNum type="arabicPeriod"/>
            </a:pPr>
            <a:r>
              <a:rPr lang="en-US" sz="2400" b="1" dirty="0">
                <a:solidFill>
                  <a:srgbClr val="646569"/>
                </a:solidFill>
              </a:rPr>
              <a:t>misdirected anger;</a:t>
            </a:r>
          </a:p>
          <a:p>
            <a:pPr marL="800075" lvl="1" indent="-457200">
              <a:spcBef>
                <a:spcPts val="0"/>
              </a:spcBef>
              <a:spcAft>
                <a:spcPts val="600"/>
              </a:spcAft>
              <a:buFont typeface="+mj-lt"/>
              <a:buAutoNum type="arabicPeriod"/>
            </a:pPr>
            <a:r>
              <a:rPr lang="en-US" sz="2400" b="1" dirty="0">
                <a:solidFill>
                  <a:srgbClr val="646569"/>
                </a:solidFill>
              </a:rPr>
              <a:t>in a position of weakness/sadness;</a:t>
            </a:r>
          </a:p>
          <a:p>
            <a:pPr marL="800075" lvl="1" indent="-457200">
              <a:spcBef>
                <a:spcPts val="0"/>
              </a:spcBef>
              <a:spcAft>
                <a:spcPts val="600"/>
              </a:spcAft>
              <a:buFont typeface="+mj-lt"/>
              <a:buAutoNum type="arabicPeriod"/>
            </a:pPr>
            <a:r>
              <a:rPr lang="en-US" sz="2400" b="1" dirty="0">
                <a:solidFill>
                  <a:srgbClr val="646569"/>
                </a:solidFill>
              </a:rPr>
              <a:t>in grief and loss cycle; or</a:t>
            </a:r>
          </a:p>
          <a:p>
            <a:pPr marL="800075" lvl="1" indent="-457200">
              <a:spcBef>
                <a:spcPts val="0"/>
              </a:spcBef>
              <a:spcAft>
                <a:spcPts val="600"/>
              </a:spcAft>
              <a:buFont typeface="+mj-lt"/>
              <a:buAutoNum type="arabicPeriod"/>
            </a:pPr>
            <a:r>
              <a:rPr lang="en-US" sz="2400" b="1" dirty="0">
                <a:solidFill>
                  <a:srgbClr val="646569"/>
                </a:solidFill>
              </a:rPr>
              <a:t>to get their child back home</a:t>
            </a:r>
          </a:p>
        </p:txBody>
      </p:sp>
      <p:sp>
        <p:nvSpPr>
          <p:cNvPr id="6" name="Text Placeholder 5">
            <a:extLst>
              <a:ext uri="{FF2B5EF4-FFF2-40B4-BE49-F238E27FC236}">
                <a16:creationId xmlns:a16="http://schemas.microsoft.com/office/drawing/2014/main" id="{E09191D8-5BCD-4096-A35A-F11FFFEA8522}"/>
              </a:ext>
            </a:extLst>
          </p:cNvPr>
          <p:cNvSpPr>
            <a:spLocks noGrp="1"/>
          </p:cNvSpPr>
          <p:nvPr>
            <p:ph type="body" idx="13"/>
          </p:nvPr>
        </p:nvSpPr>
        <p:spPr/>
        <p:txBody>
          <a:bodyPr/>
          <a:lstStyle/>
          <a:p>
            <a:r>
              <a:rPr lang="en-US" dirty="0"/>
              <a:t>Motives for Parents to Make a False Report</a:t>
            </a:r>
          </a:p>
        </p:txBody>
      </p:sp>
    </p:spTree>
    <p:extLst>
      <p:ext uri="{BB962C8B-B14F-4D97-AF65-F5344CB8AC3E}">
        <p14:creationId xmlns:p14="http://schemas.microsoft.com/office/powerpoint/2010/main" val="29562118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D91ADD-D9F5-4BB0-939F-60BE2E6E5414}"/>
              </a:ext>
            </a:extLst>
          </p:cNvPr>
          <p:cNvSpPr>
            <a:spLocks noGrp="1"/>
          </p:cNvSpPr>
          <p:nvPr>
            <p:ph type="body" idx="1"/>
          </p:nvPr>
        </p:nvSpPr>
        <p:spPr/>
        <p:txBody>
          <a:bodyPr/>
          <a:lstStyle/>
          <a:p>
            <a:pPr marL="800075" lvl="1" indent="-457200">
              <a:spcBef>
                <a:spcPts val="0"/>
              </a:spcBef>
              <a:buFont typeface="+mj-lt"/>
              <a:buAutoNum type="arabicPeriod"/>
            </a:pPr>
            <a:r>
              <a:rPr lang="en-US" sz="2400" b="1" dirty="0">
                <a:solidFill>
                  <a:srgbClr val="646569"/>
                </a:solidFill>
              </a:rPr>
              <a:t>child is under a lot of stress;</a:t>
            </a:r>
          </a:p>
          <a:p>
            <a:pPr marL="800075" lvl="1" indent="-457200">
              <a:spcBef>
                <a:spcPts val="0"/>
              </a:spcBef>
              <a:buFont typeface="+mj-lt"/>
              <a:buAutoNum type="arabicPeriod"/>
            </a:pPr>
            <a:r>
              <a:rPr lang="en-US" sz="2400" b="1" dirty="0">
                <a:solidFill>
                  <a:srgbClr val="646569"/>
                </a:solidFill>
              </a:rPr>
              <a:t>child is experiencing a lot of anxiety;</a:t>
            </a:r>
          </a:p>
          <a:p>
            <a:pPr marL="800075" lvl="1" indent="-457200">
              <a:spcBef>
                <a:spcPts val="0"/>
              </a:spcBef>
              <a:buFont typeface="+mj-lt"/>
              <a:buAutoNum type="arabicPeriod"/>
            </a:pPr>
            <a:r>
              <a:rPr lang="en-US" sz="2400" b="1" dirty="0">
                <a:solidFill>
                  <a:srgbClr val="646569"/>
                </a:solidFill>
              </a:rPr>
              <a:t>upcoming court date with a possible decision for the child to return home;</a:t>
            </a:r>
          </a:p>
          <a:p>
            <a:pPr marL="800075" lvl="1" indent="-457200">
              <a:spcBef>
                <a:spcPts val="0"/>
              </a:spcBef>
              <a:buFont typeface="+mj-lt"/>
              <a:buAutoNum type="arabicPeriod"/>
            </a:pPr>
            <a:r>
              <a:rPr lang="en-US" sz="2400" b="1" dirty="0">
                <a:solidFill>
                  <a:srgbClr val="646569"/>
                </a:solidFill>
              </a:rPr>
              <a:t>poor team relationship between the social worker, foster parent and birth family;</a:t>
            </a:r>
          </a:p>
          <a:p>
            <a:pPr marL="800075" lvl="1" indent="-457200">
              <a:spcBef>
                <a:spcPts val="0"/>
              </a:spcBef>
              <a:buFont typeface="+mj-lt"/>
              <a:buAutoNum type="arabicPeriod"/>
            </a:pPr>
            <a:r>
              <a:rPr lang="en-US" sz="2400" b="1" dirty="0">
                <a:solidFill>
                  <a:srgbClr val="646569"/>
                </a:solidFill>
              </a:rPr>
              <a:t>infrequent home visits; and</a:t>
            </a:r>
          </a:p>
          <a:p>
            <a:pPr marL="800075" lvl="1" indent="-457200">
              <a:spcBef>
                <a:spcPts val="0"/>
              </a:spcBef>
              <a:buFont typeface="+mj-lt"/>
              <a:buAutoNum type="arabicPeriod"/>
            </a:pPr>
            <a:r>
              <a:rPr lang="en-US" sz="2400" b="1" dirty="0">
                <a:solidFill>
                  <a:srgbClr val="646569"/>
                </a:solidFill>
              </a:rPr>
              <a:t>sight, sound, touch, smell, etc. that reminds </a:t>
            </a:r>
            <a:br>
              <a:rPr lang="en-US" sz="2400" b="1" dirty="0">
                <a:solidFill>
                  <a:srgbClr val="646569"/>
                </a:solidFill>
              </a:rPr>
            </a:br>
            <a:r>
              <a:rPr lang="en-US" sz="2400" b="1" dirty="0">
                <a:solidFill>
                  <a:srgbClr val="646569"/>
                </a:solidFill>
              </a:rPr>
              <a:t>the child of past abuse</a:t>
            </a:r>
          </a:p>
        </p:txBody>
      </p:sp>
      <p:sp>
        <p:nvSpPr>
          <p:cNvPr id="6" name="Text Placeholder 5">
            <a:extLst>
              <a:ext uri="{FF2B5EF4-FFF2-40B4-BE49-F238E27FC236}">
                <a16:creationId xmlns:a16="http://schemas.microsoft.com/office/drawing/2014/main" id="{746463EF-5A95-40AA-858B-3C0D2CEF3853}"/>
              </a:ext>
            </a:extLst>
          </p:cNvPr>
          <p:cNvSpPr>
            <a:spLocks noGrp="1"/>
          </p:cNvSpPr>
          <p:nvPr>
            <p:ph type="body" idx="13"/>
          </p:nvPr>
        </p:nvSpPr>
        <p:spPr/>
        <p:txBody>
          <a:bodyPr/>
          <a:lstStyle/>
          <a:p>
            <a:r>
              <a:rPr lang="en-US" dirty="0"/>
              <a:t>High Risk Situations for a False Allegation</a:t>
            </a:r>
          </a:p>
        </p:txBody>
      </p:sp>
    </p:spTree>
    <p:extLst>
      <p:ext uri="{BB962C8B-B14F-4D97-AF65-F5344CB8AC3E}">
        <p14:creationId xmlns:p14="http://schemas.microsoft.com/office/powerpoint/2010/main" val="2260900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CC90DD-CA8D-47DB-B1CA-B86F8CFF66C7}"/>
              </a:ext>
            </a:extLst>
          </p:cNvPr>
          <p:cNvSpPr>
            <a:spLocks noGrp="1"/>
          </p:cNvSpPr>
          <p:nvPr>
            <p:ph type="body" idx="1"/>
          </p:nvPr>
        </p:nvSpPr>
        <p:spPr/>
        <p:txBody>
          <a:bodyPr/>
          <a:lstStyle/>
          <a:p>
            <a:pPr marL="685775" lvl="1" indent="-342900">
              <a:spcAft>
                <a:spcPts val="1800"/>
              </a:spcAft>
              <a:buFont typeface="Arial" panose="020B0604020202020204" pitchFamily="34" charset="0"/>
              <a:buChar char="•"/>
            </a:pPr>
            <a:r>
              <a:rPr lang="en-US" sz="2400" b="1" dirty="0">
                <a:solidFill>
                  <a:srgbClr val="646569"/>
                </a:solidFill>
              </a:rPr>
              <a:t>Keep perspective</a:t>
            </a:r>
          </a:p>
          <a:p>
            <a:pPr marL="685775" lvl="1" indent="-342900">
              <a:spcAft>
                <a:spcPts val="1800"/>
              </a:spcAft>
              <a:buFont typeface="Arial" panose="020B0604020202020204" pitchFamily="34" charset="0"/>
              <a:buChar char="•"/>
            </a:pPr>
            <a:r>
              <a:rPr lang="en-US" sz="2400" b="1" dirty="0">
                <a:solidFill>
                  <a:srgbClr val="646569"/>
                </a:solidFill>
              </a:rPr>
              <a:t>Be Honest</a:t>
            </a:r>
          </a:p>
          <a:p>
            <a:pPr marL="685775" lvl="1" indent="-342900">
              <a:spcAft>
                <a:spcPts val="1800"/>
              </a:spcAft>
              <a:buFont typeface="Arial" panose="020B0604020202020204" pitchFamily="34" charset="0"/>
              <a:buChar char="•"/>
            </a:pPr>
            <a:r>
              <a:rPr lang="en-US" sz="2400" b="1" dirty="0">
                <a:solidFill>
                  <a:srgbClr val="646569"/>
                </a:solidFill>
              </a:rPr>
              <a:t>Cooperate</a:t>
            </a:r>
          </a:p>
        </p:txBody>
      </p:sp>
      <p:sp>
        <p:nvSpPr>
          <p:cNvPr id="6" name="Text Placeholder 5">
            <a:extLst>
              <a:ext uri="{FF2B5EF4-FFF2-40B4-BE49-F238E27FC236}">
                <a16:creationId xmlns:a16="http://schemas.microsoft.com/office/drawing/2014/main" id="{F53C448B-C3D9-4888-A845-3E72EF54E218}"/>
              </a:ext>
            </a:extLst>
          </p:cNvPr>
          <p:cNvSpPr>
            <a:spLocks noGrp="1"/>
          </p:cNvSpPr>
          <p:nvPr>
            <p:ph type="body" idx="13"/>
          </p:nvPr>
        </p:nvSpPr>
        <p:spPr/>
        <p:txBody>
          <a:bodyPr/>
          <a:lstStyle/>
          <a:p>
            <a:r>
              <a:rPr lang="en-US" dirty="0"/>
              <a:t>Responding to Allegations</a:t>
            </a:r>
          </a:p>
        </p:txBody>
      </p:sp>
      <p:sp>
        <p:nvSpPr>
          <p:cNvPr id="2" name="Text Placeholder 1">
            <a:extLst>
              <a:ext uri="{FF2B5EF4-FFF2-40B4-BE49-F238E27FC236}">
                <a16:creationId xmlns:a16="http://schemas.microsoft.com/office/drawing/2014/main" id="{612D7B9C-0817-4150-A38A-8328D1FC31FA}"/>
              </a:ext>
            </a:extLst>
          </p:cNvPr>
          <p:cNvSpPr>
            <a:spLocks noGrp="1"/>
          </p:cNvSpPr>
          <p:nvPr>
            <p:ph type="body" idx="14"/>
          </p:nvPr>
        </p:nvSpPr>
        <p:spPr/>
        <p:txBody>
          <a:bodyPr/>
          <a:lstStyle/>
          <a:p>
            <a:pPr marL="685775" lvl="1" indent="-342900">
              <a:spcAft>
                <a:spcPts val="1800"/>
              </a:spcAft>
              <a:buFont typeface="Arial" panose="020B0604020202020204" pitchFamily="34" charset="0"/>
              <a:buChar char="•"/>
            </a:pPr>
            <a:r>
              <a:rPr lang="en-US" sz="2400" b="1" dirty="0">
                <a:solidFill>
                  <a:srgbClr val="646569"/>
                </a:solidFill>
              </a:rPr>
              <a:t>Write Things Down</a:t>
            </a:r>
          </a:p>
          <a:p>
            <a:pPr marL="685775" lvl="1" indent="-342900">
              <a:spcAft>
                <a:spcPts val="1800"/>
              </a:spcAft>
              <a:buFont typeface="Arial" panose="020B0604020202020204" pitchFamily="34" charset="0"/>
              <a:buChar char="•"/>
            </a:pPr>
            <a:r>
              <a:rPr lang="en-US" sz="2400" b="1" dirty="0">
                <a:solidFill>
                  <a:srgbClr val="646569"/>
                </a:solidFill>
              </a:rPr>
              <a:t>Ask Questions</a:t>
            </a:r>
          </a:p>
          <a:p>
            <a:pPr marL="685775" lvl="1" indent="-342900">
              <a:spcAft>
                <a:spcPts val="1800"/>
              </a:spcAft>
              <a:buFont typeface="Arial" panose="020B0604020202020204" pitchFamily="34" charset="0"/>
              <a:buChar char="•"/>
            </a:pPr>
            <a:r>
              <a:rPr lang="en-US" sz="2400" b="1" dirty="0">
                <a:solidFill>
                  <a:srgbClr val="646569"/>
                </a:solidFill>
              </a:rPr>
              <a:t>Get Support</a:t>
            </a:r>
          </a:p>
        </p:txBody>
      </p:sp>
    </p:spTree>
    <p:extLst>
      <p:ext uri="{BB962C8B-B14F-4D97-AF65-F5344CB8AC3E}">
        <p14:creationId xmlns:p14="http://schemas.microsoft.com/office/powerpoint/2010/main" val="383302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71D0AE-7B06-4D8A-8DA9-B8707AFB081B}"/>
              </a:ext>
            </a:extLst>
          </p:cNvPr>
          <p:cNvSpPr>
            <a:spLocks noGrp="1"/>
          </p:cNvSpPr>
          <p:nvPr>
            <p:ph type="body" idx="1"/>
          </p:nvPr>
        </p:nvSpPr>
        <p:spPr/>
        <p:txBody>
          <a:bodyPr/>
          <a:lstStyle/>
          <a:p>
            <a:pPr marL="800075" lvl="1" indent="-457200">
              <a:spcBef>
                <a:spcPts val="0"/>
              </a:spcBef>
              <a:spcAft>
                <a:spcPts val="800"/>
              </a:spcAft>
              <a:buFont typeface="+mj-lt"/>
              <a:buAutoNum type="arabicPeriod" startAt="7"/>
              <a:defRPr/>
            </a:pPr>
            <a:r>
              <a:rPr lang="en-US" sz="2400" b="1" dirty="0">
                <a:solidFill>
                  <a:srgbClr val="646569"/>
                </a:solidFill>
              </a:rPr>
              <a:t>Manage behaviors</a:t>
            </a:r>
          </a:p>
          <a:p>
            <a:pPr marL="800075" lvl="1" indent="-457200">
              <a:spcBef>
                <a:spcPts val="0"/>
              </a:spcBef>
              <a:spcAft>
                <a:spcPts val="800"/>
              </a:spcAft>
              <a:buFont typeface="+mj-lt"/>
              <a:buAutoNum type="arabicPeriod" startAt="7"/>
              <a:defRPr/>
            </a:pPr>
            <a:r>
              <a:rPr lang="en-US" sz="2400" b="1" dirty="0">
                <a:solidFill>
                  <a:srgbClr val="646569"/>
                </a:solidFill>
              </a:rPr>
              <a:t>Build connections</a:t>
            </a:r>
          </a:p>
          <a:p>
            <a:pPr marL="800075" lvl="1" indent="-457200">
              <a:spcBef>
                <a:spcPts val="0"/>
              </a:spcBef>
              <a:spcAft>
                <a:spcPts val="800"/>
              </a:spcAft>
              <a:buFont typeface="+mj-lt"/>
              <a:buAutoNum type="arabicPeriod" startAt="7"/>
              <a:defRPr/>
            </a:pPr>
            <a:r>
              <a:rPr lang="en-US" sz="2400" b="1" dirty="0">
                <a:solidFill>
                  <a:srgbClr val="646569"/>
                </a:solidFill>
              </a:rPr>
              <a:t>Build self-esteem</a:t>
            </a:r>
          </a:p>
          <a:p>
            <a:pPr marL="800075" lvl="1" indent="-457200">
              <a:spcBef>
                <a:spcPts val="0"/>
              </a:spcBef>
              <a:spcAft>
                <a:spcPts val="800"/>
              </a:spcAft>
              <a:buFont typeface="+mj-lt"/>
              <a:buAutoNum type="arabicPeriod" startAt="7"/>
              <a:defRPr/>
            </a:pPr>
            <a:r>
              <a:rPr lang="en-US" sz="2400" b="1" dirty="0">
                <a:solidFill>
                  <a:srgbClr val="646569"/>
                </a:solidFill>
              </a:rPr>
              <a:t>Assess health and safety</a:t>
            </a:r>
          </a:p>
          <a:p>
            <a:pPr marL="800075" lvl="1" indent="-457200">
              <a:spcBef>
                <a:spcPts val="0"/>
              </a:spcBef>
              <a:spcAft>
                <a:spcPts val="800"/>
              </a:spcAft>
              <a:buFont typeface="+mj-lt"/>
              <a:buAutoNum type="arabicPeriod" startAt="7"/>
              <a:defRPr/>
            </a:pPr>
            <a:r>
              <a:rPr lang="en-US" sz="2400" b="1" dirty="0">
                <a:solidFill>
                  <a:srgbClr val="646569"/>
                </a:solidFill>
              </a:rPr>
              <a:t>Assess impact</a:t>
            </a:r>
          </a:p>
          <a:p>
            <a:pPr marL="800075" lvl="1" indent="-457200">
              <a:spcBef>
                <a:spcPts val="0"/>
              </a:spcBef>
              <a:spcAft>
                <a:spcPts val="800"/>
              </a:spcAft>
              <a:buFont typeface="+mj-lt"/>
              <a:buAutoNum type="arabicPeriod" startAt="7"/>
              <a:defRPr/>
            </a:pPr>
            <a:r>
              <a:rPr lang="en-US" sz="2400" b="1" dirty="0">
                <a:solidFill>
                  <a:srgbClr val="646569"/>
                </a:solidFill>
              </a:rPr>
              <a:t>Make an informed decision </a:t>
            </a:r>
          </a:p>
          <a:p>
            <a:endParaRPr lang="en-US" dirty="0"/>
          </a:p>
        </p:txBody>
      </p:sp>
      <p:sp>
        <p:nvSpPr>
          <p:cNvPr id="2" name="Text Placeholder 1">
            <a:extLst>
              <a:ext uri="{FF2B5EF4-FFF2-40B4-BE49-F238E27FC236}">
                <a16:creationId xmlns:a16="http://schemas.microsoft.com/office/drawing/2014/main" id="{5E8D85FE-3F5C-4B37-B846-E65D857ADB63}"/>
              </a:ext>
            </a:extLst>
          </p:cNvPr>
          <p:cNvSpPr>
            <a:spLocks noGrp="1"/>
          </p:cNvSpPr>
          <p:nvPr>
            <p:ph type="body" idx="13"/>
          </p:nvPr>
        </p:nvSpPr>
        <p:spPr/>
        <p:txBody>
          <a:bodyPr/>
          <a:lstStyle/>
          <a:p>
            <a:r>
              <a:rPr lang="en-US" altLang="en-US" dirty="0"/>
              <a:t>12 Skills for Successful Fostering or Adopting</a:t>
            </a:r>
            <a:endParaRPr lang="en-US" dirty="0"/>
          </a:p>
        </p:txBody>
      </p:sp>
      <p:pic>
        <p:nvPicPr>
          <p:cNvPr id="5" name="Picture 4">
            <a:extLst>
              <a:ext uri="{FF2B5EF4-FFF2-40B4-BE49-F238E27FC236}">
                <a16:creationId xmlns:a16="http://schemas.microsoft.com/office/drawing/2014/main" id="{6ADA8638-5A4C-4713-9851-98CB9FADE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081213"/>
            <a:ext cx="2095500" cy="1971675"/>
          </a:xfrm>
          <a:prstGeom prst="rect">
            <a:avLst/>
          </a:prstGeom>
        </p:spPr>
      </p:pic>
    </p:spTree>
    <p:extLst>
      <p:ext uri="{BB962C8B-B14F-4D97-AF65-F5344CB8AC3E}">
        <p14:creationId xmlns:p14="http://schemas.microsoft.com/office/powerpoint/2010/main" val="718551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3">
            <a:extLst>
              <a:ext uri="{FF2B5EF4-FFF2-40B4-BE49-F238E27FC236}">
                <a16:creationId xmlns:a16="http://schemas.microsoft.com/office/drawing/2014/main" id="{9D98393A-90E6-4F6B-84B2-0B23DC270D13}"/>
              </a:ext>
            </a:extLst>
          </p:cNvPr>
          <p:cNvSpPr>
            <a:spLocks noGrp="1" noChangeArrowheads="1"/>
          </p:cNvSpPr>
          <p:nvPr>
            <p:ph type="body" idx="1"/>
          </p:nvPr>
        </p:nvSpPr>
        <p:spPr/>
        <p:txBody>
          <a:bodyPr/>
          <a:lstStyle/>
          <a:p>
            <a:pPr marL="685775" lvl="1" indent="-342900">
              <a:spcBef>
                <a:spcPts val="0"/>
              </a:spcBef>
              <a:spcAft>
                <a:spcPts val="2400"/>
              </a:spcAft>
              <a:buFont typeface="Arial" panose="020B0604020202020204" pitchFamily="34" charset="0"/>
              <a:buChar char="•"/>
            </a:pPr>
            <a:r>
              <a:rPr lang="en-US" altLang="en-US" sz="2400" b="1" dirty="0">
                <a:solidFill>
                  <a:srgbClr val="646569"/>
                </a:solidFill>
              </a:rPr>
              <a:t>Read Handouts 10, 12, 13, and 14</a:t>
            </a:r>
          </a:p>
          <a:p>
            <a:pPr marL="685775" lvl="1" indent="-342900">
              <a:spcBef>
                <a:spcPts val="0"/>
              </a:spcBef>
              <a:spcAft>
                <a:spcPts val="2400"/>
              </a:spcAft>
              <a:buFont typeface="Arial" panose="020B0604020202020204" pitchFamily="34" charset="0"/>
              <a:buChar char="•"/>
            </a:pPr>
            <a:r>
              <a:rPr lang="en-US" altLang="en-US" sz="2400" b="1" dirty="0">
                <a:solidFill>
                  <a:srgbClr val="646569"/>
                </a:solidFill>
              </a:rPr>
              <a:t>Complete Handout 11, Strengths/Needs Worksheet for Meeting 5</a:t>
            </a:r>
          </a:p>
        </p:txBody>
      </p:sp>
      <p:sp>
        <p:nvSpPr>
          <p:cNvPr id="2" name="Text Placeholder 1">
            <a:extLst>
              <a:ext uri="{FF2B5EF4-FFF2-40B4-BE49-F238E27FC236}">
                <a16:creationId xmlns:a16="http://schemas.microsoft.com/office/drawing/2014/main" id="{738053F6-4ADE-4B0E-9E05-F3F8CC8F2796}"/>
              </a:ext>
            </a:extLst>
          </p:cNvPr>
          <p:cNvSpPr>
            <a:spLocks noGrp="1"/>
          </p:cNvSpPr>
          <p:nvPr>
            <p:ph type="body" idx="13"/>
          </p:nvPr>
        </p:nvSpPr>
        <p:spPr/>
        <p:txBody>
          <a:bodyPr/>
          <a:lstStyle/>
          <a:p>
            <a:r>
              <a:rPr lang="en-US" altLang="en-US" dirty="0"/>
              <a:t>Roadwork</a:t>
            </a:r>
            <a:endParaRPr lang="en-US" dirty="0"/>
          </a:p>
        </p:txBody>
      </p:sp>
      <p:grpSp>
        <p:nvGrpSpPr>
          <p:cNvPr id="11" name="Group 10">
            <a:extLst>
              <a:ext uri="{FF2B5EF4-FFF2-40B4-BE49-F238E27FC236}">
                <a16:creationId xmlns:a16="http://schemas.microsoft.com/office/drawing/2014/main" id="{43D8AA1A-A186-4E3E-AFA2-21BBC47A8B22}"/>
              </a:ext>
            </a:extLst>
          </p:cNvPr>
          <p:cNvGrpSpPr>
            <a:grpSpLocks noChangeAspect="1"/>
          </p:cNvGrpSpPr>
          <p:nvPr/>
        </p:nvGrpSpPr>
        <p:grpSpPr>
          <a:xfrm>
            <a:off x="8077200" y="505779"/>
            <a:ext cx="822960" cy="822960"/>
            <a:chOff x="2720003" y="120095"/>
            <a:chExt cx="914400" cy="914400"/>
          </a:xfrm>
        </p:grpSpPr>
        <p:sp>
          <p:nvSpPr>
            <p:cNvPr id="12" name="Oval 11">
              <a:extLst>
                <a:ext uri="{FF2B5EF4-FFF2-40B4-BE49-F238E27FC236}">
                  <a16:creationId xmlns:a16="http://schemas.microsoft.com/office/drawing/2014/main" id="{D3C07C3A-871F-4457-8033-C0E35B22DA97}"/>
                </a:ext>
              </a:extLst>
            </p:cNvPr>
            <p:cNvSpPr/>
            <p:nvPr/>
          </p:nvSpPr>
          <p:spPr>
            <a:xfrm>
              <a:off x="2720003" y="120095"/>
              <a:ext cx="914400" cy="914400"/>
            </a:xfrm>
            <a:prstGeom prst="ellipse">
              <a:avLst/>
            </a:prstGeom>
            <a:solidFill>
              <a:srgbClr val="80479A"/>
            </a:solidFill>
            <a:ln>
              <a:solidFill>
                <a:srgbClr val="804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aphic 20" descr="Backpack">
              <a:extLst>
                <a:ext uri="{FF2B5EF4-FFF2-40B4-BE49-F238E27FC236}">
                  <a16:creationId xmlns:a16="http://schemas.microsoft.com/office/drawing/2014/main" id="{EB87CD56-3A81-42A5-8213-910E2F634C33}"/>
                </a:ext>
              </a:extLst>
            </p:cNvPr>
            <p:cNvGrpSpPr/>
            <p:nvPr/>
          </p:nvGrpSpPr>
          <p:grpSpPr>
            <a:xfrm>
              <a:off x="2811443" y="211535"/>
              <a:ext cx="731520" cy="731520"/>
              <a:chOff x="7603962" y="0"/>
              <a:chExt cx="914400" cy="914400"/>
            </a:xfrm>
          </p:grpSpPr>
          <p:sp>
            <p:nvSpPr>
              <p:cNvPr id="14" name="Freeform: Shape 13">
                <a:extLst>
                  <a:ext uri="{FF2B5EF4-FFF2-40B4-BE49-F238E27FC236}">
                    <a16:creationId xmlns:a16="http://schemas.microsoft.com/office/drawing/2014/main" id="{D14D04AA-2858-45C4-81D8-EE9A63095E6F}"/>
                  </a:ext>
                </a:extLst>
              </p:cNvPr>
              <p:cNvSpPr/>
              <p:nvPr/>
            </p:nvSpPr>
            <p:spPr>
              <a:xfrm>
                <a:off x="7870662" y="38100"/>
                <a:ext cx="381000" cy="342900"/>
              </a:xfrm>
              <a:custGeom>
                <a:avLst/>
                <a:gdLst>
                  <a:gd name="connsiteX0" fmla="*/ 190500 w 381000"/>
                  <a:gd name="connsiteY0" fmla="*/ 57150 h 342900"/>
                  <a:gd name="connsiteX1" fmla="*/ 276225 w 381000"/>
                  <a:gd name="connsiteY1" fmla="*/ 142875 h 342900"/>
                  <a:gd name="connsiteX2" fmla="*/ 104775 w 381000"/>
                  <a:gd name="connsiteY2" fmla="*/ 142875 h 342900"/>
                  <a:gd name="connsiteX3" fmla="*/ 190500 w 381000"/>
                  <a:gd name="connsiteY3" fmla="*/ 57150 h 342900"/>
                  <a:gd name="connsiteX4" fmla="*/ 0 w 381000"/>
                  <a:gd name="connsiteY4" fmla="*/ 323850 h 342900"/>
                  <a:gd name="connsiteX5" fmla="*/ 19050 w 381000"/>
                  <a:gd name="connsiteY5" fmla="*/ 342900 h 342900"/>
                  <a:gd name="connsiteX6" fmla="*/ 152400 w 381000"/>
                  <a:gd name="connsiteY6" fmla="*/ 342900 h 342900"/>
                  <a:gd name="connsiteX7" fmla="*/ 152400 w 381000"/>
                  <a:gd name="connsiteY7" fmla="*/ 323850 h 342900"/>
                  <a:gd name="connsiteX8" fmla="*/ 171450 w 381000"/>
                  <a:gd name="connsiteY8" fmla="*/ 304800 h 342900"/>
                  <a:gd name="connsiteX9" fmla="*/ 209550 w 381000"/>
                  <a:gd name="connsiteY9" fmla="*/ 304800 h 342900"/>
                  <a:gd name="connsiteX10" fmla="*/ 228600 w 381000"/>
                  <a:gd name="connsiteY10" fmla="*/ 323850 h 342900"/>
                  <a:gd name="connsiteX11" fmla="*/ 228600 w 381000"/>
                  <a:gd name="connsiteY11" fmla="*/ 342900 h 342900"/>
                  <a:gd name="connsiteX12" fmla="*/ 361950 w 381000"/>
                  <a:gd name="connsiteY12" fmla="*/ 342900 h 342900"/>
                  <a:gd name="connsiteX13" fmla="*/ 381000 w 381000"/>
                  <a:gd name="connsiteY13" fmla="*/ 323850 h 342900"/>
                  <a:gd name="connsiteX14" fmla="*/ 381000 w 381000"/>
                  <a:gd name="connsiteY14" fmla="*/ 142875 h 342900"/>
                  <a:gd name="connsiteX15" fmla="*/ 333375 w 381000"/>
                  <a:gd name="connsiteY15" fmla="*/ 142875 h 342900"/>
                  <a:gd name="connsiteX16" fmla="*/ 190500 w 381000"/>
                  <a:gd name="connsiteY16" fmla="*/ 0 h 342900"/>
                  <a:gd name="connsiteX17" fmla="*/ 47625 w 381000"/>
                  <a:gd name="connsiteY17" fmla="*/ 142875 h 342900"/>
                  <a:gd name="connsiteX18" fmla="*/ 0 w 381000"/>
                  <a:gd name="connsiteY18" fmla="*/ 142875 h 342900"/>
                  <a:gd name="connsiteX19" fmla="*/ 0 w 381000"/>
                  <a:gd name="connsiteY19"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000" h="342900">
                    <a:moveTo>
                      <a:pt x="190500" y="57150"/>
                    </a:moveTo>
                    <a:cubicBezTo>
                      <a:pt x="238125" y="57150"/>
                      <a:pt x="276225" y="95250"/>
                      <a:pt x="276225" y="142875"/>
                    </a:cubicBezTo>
                    <a:lnTo>
                      <a:pt x="104775" y="142875"/>
                    </a:lnTo>
                    <a:cubicBezTo>
                      <a:pt x="104775" y="95250"/>
                      <a:pt x="142875" y="57150"/>
                      <a:pt x="190500" y="57150"/>
                    </a:cubicBezTo>
                    <a:close/>
                    <a:moveTo>
                      <a:pt x="0" y="323850"/>
                    </a:moveTo>
                    <a:cubicBezTo>
                      <a:pt x="0" y="334328"/>
                      <a:pt x="8572" y="342900"/>
                      <a:pt x="19050" y="342900"/>
                    </a:cubicBezTo>
                    <a:lnTo>
                      <a:pt x="152400" y="342900"/>
                    </a:lnTo>
                    <a:lnTo>
                      <a:pt x="152400" y="323850"/>
                    </a:lnTo>
                    <a:cubicBezTo>
                      <a:pt x="152400" y="313373"/>
                      <a:pt x="160973" y="304800"/>
                      <a:pt x="171450" y="304800"/>
                    </a:cubicBezTo>
                    <a:lnTo>
                      <a:pt x="209550" y="304800"/>
                    </a:lnTo>
                    <a:cubicBezTo>
                      <a:pt x="220027" y="304800"/>
                      <a:pt x="228600" y="313373"/>
                      <a:pt x="228600" y="323850"/>
                    </a:cubicBezTo>
                    <a:lnTo>
                      <a:pt x="228600" y="342900"/>
                    </a:lnTo>
                    <a:lnTo>
                      <a:pt x="361950" y="342900"/>
                    </a:lnTo>
                    <a:cubicBezTo>
                      <a:pt x="372428" y="342900"/>
                      <a:pt x="381000" y="334328"/>
                      <a:pt x="381000" y="323850"/>
                    </a:cubicBezTo>
                    <a:lnTo>
                      <a:pt x="381000" y="142875"/>
                    </a:lnTo>
                    <a:lnTo>
                      <a:pt x="333375" y="142875"/>
                    </a:lnTo>
                    <a:cubicBezTo>
                      <a:pt x="333375" y="63818"/>
                      <a:pt x="269558" y="0"/>
                      <a:pt x="190500" y="0"/>
                    </a:cubicBezTo>
                    <a:cubicBezTo>
                      <a:pt x="111443" y="0"/>
                      <a:pt x="47625" y="63818"/>
                      <a:pt x="47625" y="142875"/>
                    </a:cubicBezTo>
                    <a:lnTo>
                      <a:pt x="0" y="142875"/>
                    </a:lnTo>
                    <a:lnTo>
                      <a:pt x="0" y="323850"/>
                    </a:lnTo>
                    <a:close/>
                  </a:path>
                </a:pathLst>
              </a:custGeom>
              <a:solidFill>
                <a:schemeClr val="bg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B7B0139-44FC-43E6-B357-28EF78311305}"/>
                  </a:ext>
                </a:extLst>
              </p:cNvPr>
              <p:cNvSpPr/>
              <p:nvPr/>
            </p:nvSpPr>
            <p:spPr>
              <a:xfrm>
                <a:off x="7908762" y="657225"/>
                <a:ext cx="304800" cy="142875"/>
              </a:xfrm>
              <a:custGeom>
                <a:avLst/>
                <a:gdLst>
                  <a:gd name="connsiteX0" fmla="*/ 292418 w 304800"/>
                  <a:gd name="connsiteY0" fmla="*/ 0 h 142875"/>
                  <a:gd name="connsiteX1" fmla="*/ 12382 w 304800"/>
                  <a:gd name="connsiteY1" fmla="*/ 0 h 142875"/>
                  <a:gd name="connsiteX2" fmla="*/ 0 w 304800"/>
                  <a:gd name="connsiteY2" fmla="*/ 12383 h 142875"/>
                  <a:gd name="connsiteX3" fmla="*/ 0 w 304800"/>
                  <a:gd name="connsiteY3" fmla="*/ 142875 h 142875"/>
                  <a:gd name="connsiteX4" fmla="*/ 304800 w 304800"/>
                  <a:gd name="connsiteY4" fmla="*/ 142875 h 142875"/>
                  <a:gd name="connsiteX5" fmla="*/ 304800 w 304800"/>
                  <a:gd name="connsiteY5" fmla="*/ 12383 h 142875"/>
                  <a:gd name="connsiteX6" fmla="*/ 292418 w 304800"/>
                  <a:gd name="connsiteY6" fmla="*/ 0 h 142875"/>
                  <a:gd name="connsiteX7" fmla="*/ 292418 w 3048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142875">
                    <a:moveTo>
                      <a:pt x="292418" y="0"/>
                    </a:moveTo>
                    <a:lnTo>
                      <a:pt x="12382" y="0"/>
                    </a:lnTo>
                    <a:cubicBezTo>
                      <a:pt x="5715" y="0"/>
                      <a:pt x="0" y="5715"/>
                      <a:pt x="0" y="12383"/>
                    </a:cubicBezTo>
                    <a:lnTo>
                      <a:pt x="0" y="142875"/>
                    </a:lnTo>
                    <a:lnTo>
                      <a:pt x="304800" y="142875"/>
                    </a:lnTo>
                    <a:lnTo>
                      <a:pt x="304800" y="12383"/>
                    </a:lnTo>
                    <a:cubicBezTo>
                      <a:pt x="304800" y="5715"/>
                      <a:pt x="299085" y="0"/>
                      <a:pt x="292418" y="0"/>
                    </a:cubicBezTo>
                    <a:lnTo>
                      <a:pt x="292418" y="0"/>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ECFA8F2-B8C2-46E9-8263-1EC1A3DC1A7E}"/>
                  </a:ext>
                </a:extLst>
              </p:cNvPr>
              <p:cNvSpPr/>
              <p:nvPr/>
            </p:nvSpPr>
            <p:spPr>
              <a:xfrm>
                <a:off x="7737312" y="191453"/>
                <a:ext cx="647700" cy="600075"/>
              </a:xfrm>
              <a:custGeom>
                <a:avLst/>
                <a:gdLst>
                  <a:gd name="connsiteX0" fmla="*/ 609600 w 647700"/>
                  <a:gd name="connsiteY0" fmla="*/ 294323 h 600075"/>
                  <a:gd name="connsiteX1" fmla="*/ 590550 w 647700"/>
                  <a:gd name="connsiteY1" fmla="*/ 294323 h 600075"/>
                  <a:gd name="connsiteX2" fmla="*/ 590550 w 647700"/>
                  <a:gd name="connsiteY2" fmla="*/ 65723 h 600075"/>
                  <a:gd name="connsiteX3" fmla="*/ 552450 w 647700"/>
                  <a:gd name="connsiteY3" fmla="*/ 0 h 600075"/>
                  <a:gd name="connsiteX4" fmla="*/ 552450 w 647700"/>
                  <a:gd name="connsiteY4" fmla="*/ 170498 h 600075"/>
                  <a:gd name="connsiteX5" fmla="*/ 495300 w 647700"/>
                  <a:gd name="connsiteY5" fmla="*/ 227648 h 600075"/>
                  <a:gd name="connsiteX6" fmla="*/ 361950 w 647700"/>
                  <a:gd name="connsiteY6" fmla="*/ 227648 h 600075"/>
                  <a:gd name="connsiteX7" fmla="*/ 361950 w 647700"/>
                  <a:gd name="connsiteY7" fmla="*/ 246698 h 600075"/>
                  <a:gd name="connsiteX8" fmla="*/ 342900 w 647700"/>
                  <a:gd name="connsiteY8" fmla="*/ 265748 h 600075"/>
                  <a:gd name="connsiteX9" fmla="*/ 304800 w 647700"/>
                  <a:gd name="connsiteY9" fmla="*/ 265748 h 600075"/>
                  <a:gd name="connsiteX10" fmla="*/ 285750 w 647700"/>
                  <a:gd name="connsiteY10" fmla="*/ 246698 h 600075"/>
                  <a:gd name="connsiteX11" fmla="*/ 285750 w 647700"/>
                  <a:gd name="connsiteY11" fmla="*/ 227648 h 600075"/>
                  <a:gd name="connsiteX12" fmla="*/ 152400 w 647700"/>
                  <a:gd name="connsiteY12" fmla="*/ 227648 h 600075"/>
                  <a:gd name="connsiteX13" fmla="*/ 95250 w 647700"/>
                  <a:gd name="connsiteY13" fmla="*/ 170498 h 600075"/>
                  <a:gd name="connsiteX14" fmla="*/ 95250 w 647700"/>
                  <a:gd name="connsiteY14" fmla="*/ 0 h 600075"/>
                  <a:gd name="connsiteX15" fmla="*/ 57150 w 647700"/>
                  <a:gd name="connsiteY15" fmla="*/ 65723 h 600075"/>
                  <a:gd name="connsiteX16" fmla="*/ 57150 w 647700"/>
                  <a:gd name="connsiteY16" fmla="*/ 294323 h 600075"/>
                  <a:gd name="connsiteX17" fmla="*/ 38100 w 647700"/>
                  <a:gd name="connsiteY17" fmla="*/ 294323 h 600075"/>
                  <a:gd name="connsiteX18" fmla="*/ 0 w 647700"/>
                  <a:gd name="connsiteY18" fmla="*/ 332423 h 600075"/>
                  <a:gd name="connsiteX19" fmla="*/ 0 w 647700"/>
                  <a:gd name="connsiteY19" fmla="*/ 484823 h 600075"/>
                  <a:gd name="connsiteX20" fmla="*/ 38100 w 647700"/>
                  <a:gd name="connsiteY20" fmla="*/ 522923 h 600075"/>
                  <a:gd name="connsiteX21" fmla="*/ 57150 w 647700"/>
                  <a:gd name="connsiteY21" fmla="*/ 522923 h 600075"/>
                  <a:gd name="connsiteX22" fmla="*/ 57150 w 647700"/>
                  <a:gd name="connsiteY22" fmla="*/ 570548 h 600075"/>
                  <a:gd name="connsiteX23" fmla="*/ 95250 w 647700"/>
                  <a:gd name="connsiteY23" fmla="*/ 608648 h 600075"/>
                  <a:gd name="connsiteX24" fmla="*/ 133350 w 647700"/>
                  <a:gd name="connsiteY24" fmla="*/ 608648 h 600075"/>
                  <a:gd name="connsiteX25" fmla="*/ 133350 w 647700"/>
                  <a:gd name="connsiteY25" fmla="*/ 478155 h 600075"/>
                  <a:gd name="connsiteX26" fmla="*/ 183833 w 647700"/>
                  <a:gd name="connsiteY26" fmla="*/ 427673 h 600075"/>
                  <a:gd name="connsiteX27" fmla="*/ 464820 w 647700"/>
                  <a:gd name="connsiteY27" fmla="*/ 427673 h 600075"/>
                  <a:gd name="connsiteX28" fmla="*/ 515303 w 647700"/>
                  <a:gd name="connsiteY28" fmla="*/ 478155 h 600075"/>
                  <a:gd name="connsiteX29" fmla="*/ 515303 w 647700"/>
                  <a:gd name="connsiteY29" fmla="*/ 608648 h 600075"/>
                  <a:gd name="connsiteX30" fmla="*/ 553403 w 647700"/>
                  <a:gd name="connsiteY30" fmla="*/ 608648 h 600075"/>
                  <a:gd name="connsiteX31" fmla="*/ 591503 w 647700"/>
                  <a:gd name="connsiteY31" fmla="*/ 570548 h 600075"/>
                  <a:gd name="connsiteX32" fmla="*/ 591503 w 647700"/>
                  <a:gd name="connsiteY32" fmla="*/ 522923 h 600075"/>
                  <a:gd name="connsiteX33" fmla="*/ 610553 w 647700"/>
                  <a:gd name="connsiteY33" fmla="*/ 522923 h 600075"/>
                  <a:gd name="connsiteX34" fmla="*/ 648653 w 647700"/>
                  <a:gd name="connsiteY34" fmla="*/ 484823 h 600075"/>
                  <a:gd name="connsiteX35" fmla="*/ 648653 w 647700"/>
                  <a:gd name="connsiteY35" fmla="*/ 332423 h 600075"/>
                  <a:gd name="connsiteX36" fmla="*/ 609600 w 647700"/>
                  <a:gd name="connsiteY36" fmla="*/ 294323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7700" h="600075">
                    <a:moveTo>
                      <a:pt x="609600" y="294323"/>
                    </a:moveTo>
                    <a:lnTo>
                      <a:pt x="590550" y="294323"/>
                    </a:lnTo>
                    <a:lnTo>
                      <a:pt x="590550" y="65723"/>
                    </a:lnTo>
                    <a:cubicBezTo>
                      <a:pt x="590550" y="38100"/>
                      <a:pt x="576263" y="13335"/>
                      <a:pt x="552450" y="0"/>
                    </a:cubicBezTo>
                    <a:lnTo>
                      <a:pt x="552450" y="170498"/>
                    </a:lnTo>
                    <a:cubicBezTo>
                      <a:pt x="552450" y="201930"/>
                      <a:pt x="526733" y="227648"/>
                      <a:pt x="495300" y="227648"/>
                    </a:cubicBezTo>
                    <a:lnTo>
                      <a:pt x="361950" y="227648"/>
                    </a:lnTo>
                    <a:lnTo>
                      <a:pt x="361950" y="246698"/>
                    </a:lnTo>
                    <a:cubicBezTo>
                      <a:pt x="361950" y="257175"/>
                      <a:pt x="353378" y="265748"/>
                      <a:pt x="342900" y="265748"/>
                    </a:cubicBezTo>
                    <a:lnTo>
                      <a:pt x="304800" y="265748"/>
                    </a:lnTo>
                    <a:cubicBezTo>
                      <a:pt x="294323" y="265748"/>
                      <a:pt x="285750" y="257175"/>
                      <a:pt x="285750" y="246698"/>
                    </a:cubicBezTo>
                    <a:lnTo>
                      <a:pt x="285750" y="227648"/>
                    </a:lnTo>
                    <a:lnTo>
                      <a:pt x="152400" y="227648"/>
                    </a:lnTo>
                    <a:cubicBezTo>
                      <a:pt x="120968" y="227648"/>
                      <a:pt x="95250" y="201930"/>
                      <a:pt x="95250" y="170498"/>
                    </a:cubicBezTo>
                    <a:lnTo>
                      <a:pt x="95250" y="0"/>
                    </a:lnTo>
                    <a:cubicBezTo>
                      <a:pt x="71438" y="13335"/>
                      <a:pt x="57150" y="39053"/>
                      <a:pt x="57150" y="65723"/>
                    </a:cubicBezTo>
                    <a:lnTo>
                      <a:pt x="57150" y="294323"/>
                    </a:lnTo>
                    <a:lnTo>
                      <a:pt x="38100" y="294323"/>
                    </a:lnTo>
                    <a:cubicBezTo>
                      <a:pt x="17145" y="294323"/>
                      <a:pt x="0" y="311468"/>
                      <a:pt x="0" y="332423"/>
                    </a:cubicBezTo>
                    <a:lnTo>
                      <a:pt x="0" y="484823"/>
                    </a:lnTo>
                    <a:cubicBezTo>
                      <a:pt x="0" y="505777"/>
                      <a:pt x="17145" y="522923"/>
                      <a:pt x="38100" y="522923"/>
                    </a:cubicBezTo>
                    <a:lnTo>
                      <a:pt x="57150" y="522923"/>
                    </a:lnTo>
                    <a:lnTo>
                      <a:pt x="57150" y="570548"/>
                    </a:lnTo>
                    <a:cubicBezTo>
                      <a:pt x="57150" y="591502"/>
                      <a:pt x="74295" y="608648"/>
                      <a:pt x="95250" y="608648"/>
                    </a:cubicBezTo>
                    <a:lnTo>
                      <a:pt x="133350" y="608648"/>
                    </a:lnTo>
                    <a:lnTo>
                      <a:pt x="133350" y="478155"/>
                    </a:lnTo>
                    <a:cubicBezTo>
                      <a:pt x="133350" y="450533"/>
                      <a:pt x="156210" y="427673"/>
                      <a:pt x="183833" y="427673"/>
                    </a:cubicBezTo>
                    <a:lnTo>
                      <a:pt x="464820" y="427673"/>
                    </a:lnTo>
                    <a:cubicBezTo>
                      <a:pt x="492442" y="427673"/>
                      <a:pt x="515303" y="450533"/>
                      <a:pt x="515303" y="478155"/>
                    </a:cubicBezTo>
                    <a:lnTo>
                      <a:pt x="515303" y="608648"/>
                    </a:lnTo>
                    <a:lnTo>
                      <a:pt x="553403" y="608648"/>
                    </a:lnTo>
                    <a:cubicBezTo>
                      <a:pt x="574358" y="608648"/>
                      <a:pt x="591503" y="591502"/>
                      <a:pt x="591503" y="570548"/>
                    </a:cubicBezTo>
                    <a:lnTo>
                      <a:pt x="591503" y="522923"/>
                    </a:lnTo>
                    <a:lnTo>
                      <a:pt x="610553" y="522923"/>
                    </a:lnTo>
                    <a:cubicBezTo>
                      <a:pt x="631508" y="522923"/>
                      <a:pt x="648653" y="505777"/>
                      <a:pt x="648653" y="484823"/>
                    </a:cubicBezTo>
                    <a:lnTo>
                      <a:pt x="648653" y="332423"/>
                    </a:lnTo>
                    <a:cubicBezTo>
                      <a:pt x="647700" y="311468"/>
                      <a:pt x="630555" y="294323"/>
                      <a:pt x="609600" y="294323"/>
                    </a:cubicBezTo>
                    <a:close/>
                  </a:path>
                </a:pathLst>
              </a:custGeom>
              <a:solidFill>
                <a:schemeClr val="bg1"/>
              </a:solidFill>
              <a:ln w="9525" cap="flat">
                <a:noFill/>
                <a:prstDash val="solid"/>
                <a:miter/>
              </a:ln>
            </p:spPr>
            <p:txBody>
              <a:bodyPr rtlCol="0" anchor="ctr"/>
              <a:lstStyle/>
              <a:p>
                <a:endParaRPr lang="en-US"/>
              </a:p>
            </p:txBody>
          </p:sp>
        </p:gr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457200" y="1665975"/>
            <a:ext cx="4572000" cy="2591699"/>
          </a:xfrm>
        </p:spPr>
        <p:txBody>
          <a:bodyPr>
            <a:normAutofit fontScale="90000"/>
          </a:bodyPr>
          <a:lstStyle/>
          <a:p>
            <a:r>
              <a:rPr lang="en-US" sz="3600" dirty="0"/>
              <a:t>Meeting 6</a:t>
            </a:r>
            <a:br>
              <a:rPr lang="en-US" dirty="0"/>
            </a:br>
            <a:r>
              <a:rPr lang="en-US" sz="2800" dirty="0"/>
              <a:t>Helping Children with Birth </a:t>
            </a:r>
            <a:br>
              <a:rPr lang="en-US" sz="2800" dirty="0"/>
            </a:br>
            <a:r>
              <a:rPr lang="en-US" sz="2800" dirty="0"/>
              <a:t>Family Connections</a:t>
            </a:r>
            <a:br>
              <a:rPr lang="en-US" sz="2800" dirty="0"/>
            </a:br>
            <a:br>
              <a:rPr lang="en-US" sz="2800" dirty="0"/>
            </a:br>
            <a:endParaRPr lang="en-US" sz="2800" dirty="0"/>
          </a:p>
        </p:txBody>
      </p:sp>
      <p:pic>
        <p:nvPicPr>
          <p:cNvPr id="6" name="Picture 2">
            <a:extLst>
              <a:ext uri="{FF2B5EF4-FFF2-40B4-BE49-F238E27FC236}">
                <a16:creationId xmlns:a16="http://schemas.microsoft.com/office/drawing/2014/main" id="{99267CB8-F3E5-490A-8CB2-0DAE49DAC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10200" y="1612384"/>
            <a:ext cx="3657600" cy="269887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9826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FB25FE-D414-4232-8063-30D8CB278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666750"/>
            <a:ext cx="3810000" cy="3810000"/>
          </a:xfrm>
          <a:prstGeom prst="rect">
            <a:avLst/>
          </a:prstGeom>
        </p:spPr>
      </p:pic>
      <p:sp>
        <p:nvSpPr>
          <p:cNvPr id="81923" name="Rectangle 3">
            <a:extLst>
              <a:ext uri="{FF2B5EF4-FFF2-40B4-BE49-F238E27FC236}">
                <a16:creationId xmlns:a16="http://schemas.microsoft.com/office/drawing/2014/main" id="{E601B2BB-3C37-44EE-8D19-C5087F77D544}"/>
              </a:ext>
            </a:extLst>
          </p:cNvPr>
          <p:cNvSpPr>
            <a:spLocks noGrp="1" noChangeArrowheads="1"/>
          </p:cNvSpPr>
          <p:nvPr>
            <p:ph type="body" idx="1"/>
          </p:nvPr>
        </p:nvSpPr>
        <p:spPr/>
        <p:txBody>
          <a:bodyPr/>
          <a:lstStyle/>
          <a:p>
            <a:pPr marL="685775" lvl="1" indent="-342900">
              <a:spcBef>
                <a:spcPts val="0"/>
              </a:spcBef>
              <a:spcAft>
                <a:spcPts val="2400"/>
              </a:spcAft>
              <a:buFont typeface="Arial" panose="020B0604020202020204" pitchFamily="34" charset="0"/>
              <a:buChar char="•"/>
            </a:pPr>
            <a:r>
              <a:rPr lang="en-US" altLang="en-US" sz="2400" b="1" dirty="0">
                <a:solidFill>
                  <a:srgbClr val="646569"/>
                </a:solidFill>
              </a:rPr>
              <a:t>Identity</a:t>
            </a:r>
          </a:p>
          <a:p>
            <a:pPr marL="685775" lvl="1" indent="-342900">
              <a:spcBef>
                <a:spcPts val="0"/>
              </a:spcBef>
              <a:spcAft>
                <a:spcPts val="2400"/>
              </a:spcAft>
              <a:buFont typeface="Arial" panose="020B0604020202020204" pitchFamily="34" charset="0"/>
              <a:buChar char="•"/>
            </a:pPr>
            <a:r>
              <a:rPr lang="en-US" altLang="en-US" sz="2400" b="1" dirty="0">
                <a:solidFill>
                  <a:srgbClr val="646569"/>
                </a:solidFill>
              </a:rPr>
              <a:t>Self-concept</a:t>
            </a:r>
          </a:p>
          <a:p>
            <a:pPr marL="685775" lvl="1" indent="-342900">
              <a:spcBef>
                <a:spcPts val="0"/>
              </a:spcBef>
              <a:spcAft>
                <a:spcPts val="2400"/>
              </a:spcAft>
              <a:buFont typeface="Arial" panose="020B0604020202020204" pitchFamily="34" charset="0"/>
              <a:buChar char="•"/>
            </a:pPr>
            <a:r>
              <a:rPr lang="en-US" altLang="en-US" sz="2400" b="1" dirty="0">
                <a:solidFill>
                  <a:srgbClr val="646569"/>
                </a:solidFill>
              </a:rPr>
              <a:t>Connections</a:t>
            </a:r>
          </a:p>
          <a:p>
            <a:pPr marL="685775" lvl="1" indent="-342900">
              <a:spcBef>
                <a:spcPts val="0"/>
              </a:spcBef>
              <a:spcAft>
                <a:spcPts val="2400"/>
              </a:spcAft>
              <a:buFont typeface="Arial" panose="020B0604020202020204" pitchFamily="34" charset="0"/>
              <a:buChar char="•"/>
            </a:pPr>
            <a:r>
              <a:rPr lang="en-US" altLang="en-US" sz="2400" b="1" dirty="0">
                <a:solidFill>
                  <a:srgbClr val="646569"/>
                </a:solidFill>
              </a:rPr>
              <a:t>Culture</a:t>
            </a:r>
          </a:p>
        </p:txBody>
      </p:sp>
      <p:sp>
        <p:nvSpPr>
          <p:cNvPr id="2" name="Text Placeholder 1">
            <a:extLst>
              <a:ext uri="{FF2B5EF4-FFF2-40B4-BE49-F238E27FC236}">
                <a16:creationId xmlns:a16="http://schemas.microsoft.com/office/drawing/2014/main" id="{AAD25F80-3D01-4222-AF08-57979A2CA070}"/>
              </a:ext>
            </a:extLst>
          </p:cNvPr>
          <p:cNvSpPr>
            <a:spLocks noGrp="1"/>
          </p:cNvSpPr>
          <p:nvPr>
            <p:ph type="body" idx="13"/>
          </p:nvPr>
        </p:nvSpPr>
        <p:spPr/>
        <p:txBody>
          <a:bodyPr/>
          <a:lstStyle/>
          <a:p>
            <a:r>
              <a:rPr lang="en-US" altLang="en-US" dirty="0"/>
              <a:t>Identity and Culture</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3">
            <a:extLst>
              <a:ext uri="{FF2B5EF4-FFF2-40B4-BE49-F238E27FC236}">
                <a16:creationId xmlns:a16="http://schemas.microsoft.com/office/drawing/2014/main" id="{814C4ACF-53D8-4C0C-8B66-CADF44FEFABB}"/>
              </a:ext>
            </a:extLst>
          </p:cNvPr>
          <p:cNvSpPr>
            <a:spLocks noGrp="1" noChangeArrowheads="1"/>
          </p:cNvSpPr>
          <p:nvPr>
            <p:ph type="body" idx="1"/>
          </p:nvPr>
        </p:nvSpPr>
        <p:spPr/>
        <p:txBody>
          <a:bodyPr/>
          <a:lstStyle/>
          <a:p>
            <a:pPr>
              <a:spcBef>
                <a:spcPts val="0"/>
              </a:spcBef>
              <a:spcAft>
                <a:spcPts val="1800"/>
              </a:spcAft>
            </a:pPr>
            <a:r>
              <a:rPr lang="en-US" altLang="en-US" dirty="0"/>
              <a:t>The Indian Child Welfare Act:</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Provides funds to tribes to operate child and family services programs;</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Gives tribes exclusive jurisdiction over any American Indian child who resides within the reservation;</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Gives tribal courts exclusive jurisdiction over any child who is a ward of the tribal court</a:t>
            </a:r>
          </a:p>
        </p:txBody>
      </p:sp>
      <p:sp>
        <p:nvSpPr>
          <p:cNvPr id="2" name="Text Placeholder 1">
            <a:extLst>
              <a:ext uri="{FF2B5EF4-FFF2-40B4-BE49-F238E27FC236}">
                <a16:creationId xmlns:a16="http://schemas.microsoft.com/office/drawing/2014/main" id="{130501A5-B0F0-49F1-8DEC-AB8C1201F40F}"/>
              </a:ext>
            </a:extLst>
          </p:cNvPr>
          <p:cNvSpPr>
            <a:spLocks noGrp="1"/>
          </p:cNvSpPr>
          <p:nvPr>
            <p:ph type="body" idx="13"/>
          </p:nvPr>
        </p:nvSpPr>
        <p:spPr/>
        <p:txBody>
          <a:bodyPr/>
          <a:lstStyle/>
          <a:p>
            <a:r>
              <a:rPr lang="en-US" altLang="en-US" dirty="0"/>
              <a:t>Indian Child Welfare Act (ICWA)</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a:extLst>
              <a:ext uri="{FF2B5EF4-FFF2-40B4-BE49-F238E27FC236}">
                <a16:creationId xmlns:a16="http://schemas.microsoft.com/office/drawing/2014/main" id="{AB730B00-F16E-4E6F-8150-B94EF6DB411D}"/>
              </a:ext>
            </a:extLst>
          </p:cNvPr>
          <p:cNvSpPr>
            <a:spLocks noGrp="1" noChangeArrowheads="1"/>
          </p:cNvSpPr>
          <p:nvPr>
            <p:ph type="body" idx="1"/>
          </p:nvPr>
        </p:nvSpPr>
        <p:spPr/>
        <p:txBody>
          <a:bodyPr/>
          <a:lstStyle/>
          <a:p>
            <a:pPr marL="685775" lvl="1" indent="-342900">
              <a:spcBef>
                <a:spcPct val="55000"/>
              </a:spcBef>
              <a:buFont typeface="Arial" panose="020B0604020202020204" pitchFamily="34" charset="0"/>
              <a:buChar char="•"/>
            </a:pPr>
            <a:r>
              <a:rPr lang="en-US" altLang="en-US" sz="2400" b="1" dirty="0">
                <a:solidFill>
                  <a:srgbClr val="646569"/>
                </a:solidFill>
              </a:rPr>
              <a:t>Decreases the time children wait to be adopted;</a:t>
            </a:r>
          </a:p>
          <a:p>
            <a:pPr marL="685775" lvl="1" indent="-342900">
              <a:spcBef>
                <a:spcPct val="55000"/>
              </a:spcBef>
              <a:buFont typeface="Arial" panose="020B0604020202020204" pitchFamily="34" charset="0"/>
              <a:buChar char="•"/>
            </a:pPr>
            <a:r>
              <a:rPr lang="en-US" altLang="en-US" sz="2400" b="1" dirty="0">
                <a:solidFill>
                  <a:srgbClr val="646569"/>
                </a:solidFill>
              </a:rPr>
              <a:t>Prohibits denial or placement delays (by any agency receiving federal funds) because of race, color, or national origin;</a:t>
            </a:r>
          </a:p>
          <a:p>
            <a:pPr marL="685775" lvl="1" indent="-342900">
              <a:spcBef>
                <a:spcPct val="55000"/>
              </a:spcBef>
              <a:buFont typeface="Arial" panose="020B0604020202020204" pitchFamily="34" charset="0"/>
              <a:buChar char="•"/>
            </a:pPr>
            <a:r>
              <a:rPr lang="en-US" altLang="en-US" sz="2400" b="1" dirty="0">
                <a:solidFill>
                  <a:srgbClr val="646569"/>
                </a:solidFill>
              </a:rPr>
              <a:t>Encourages transracial placements when appropriate same-race placements are not available; </a:t>
            </a:r>
          </a:p>
        </p:txBody>
      </p:sp>
      <p:sp>
        <p:nvSpPr>
          <p:cNvPr id="2" name="Text Placeholder 1">
            <a:extLst>
              <a:ext uri="{FF2B5EF4-FFF2-40B4-BE49-F238E27FC236}">
                <a16:creationId xmlns:a16="http://schemas.microsoft.com/office/drawing/2014/main" id="{554FDCE6-E1C4-4048-A114-C7687B0D0B97}"/>
              </a:ext>
            </a:extLst>
          </p:cNvPr>
          <p:cNvSpPr>
            <a:spLocks noGrp="1"/>
          </p:cNvSpPr>
          <p:nvPr>
            <p:ph type="body" idx="13"/>
          </p:nvPr>
        </p:nvSpPr>
        <p:spPr/>
        <p:txBody>
          <a:bodyPr/>
          <a:lstStyle/>
          <a:p>
            <a:r>
              <a:rPr lang="en-US" altLang="en-US" dirty="0"/>
              <a:t>Multiethnic Placement Act of 1994 (MEPA) and Amendment of 1996 (IEP)</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a:extLst>
              <a:ext uri="{FF2B5EF4-FFF2-40B4-BE49-F238E27FC236}">
                <a16:creationId xmlns:a16="http://schemas.microsoft.com/office/drawing/2014/main" id="{AB730B00-F16E-4E6F-8150-B94EF6DB411D}"/>
              </a:ext>
            </a:extLst>
          </p:cNvPr>
          <p:cNvSpPr>
            <a:spLocks noGrp="1" noChangeArrowheads="1"/>
          </p:cNvSpPr>
          <p:nvPr>
            <p:ph type="body" idx="1"/>
          </p:nvPr>
        </p:nvSpPr>
        <p:spPr/>
        <p:txBody>
          <a:bodyPr/>
          <a:lstStyle/>
          <a:p>
            <a:pPr marL="685775" lvl="1" indent="-342900">
              <a:spcBef>
                <a:spcPct val="55000"/>
              </a:spcBef>
              <a:buFont typeface="Arial" panose="020B0604020202020204" pitchFamily="34" charset="0"/>
              <a:buChar char="•"/>
            </a:pPr>
            <a:r>
              <a:rPr lang="en-US" altLang="en-US" sz="2400" b="1" dirty="0">
                <a:solidFill>
                  <a:srgbClr val="646569"/>
                </a:solidFill>
              </a:rPr>
              <a:t>Prevents discrimination in child placement or in the choice of foster and adoptive homes, based on race, color, or national origin;</a:t>
            </a:r>
          </a:p>
          <a:p>
            <a:pPr marL="685775" lvl="1" indent="-342900">
              <a:spcBef>
                <a:spcPct val="55000"/>
              </a:spcBef>
              <a:buFont typeface="Arial" panose="020B0604020202020204" pitchFamily="34" charset="0"/>
              <a:buChar char="•"/>
            </a:pPr>
            <a:r>
              <a:rPr lang="en-US" altLang="en-US" sz="2400" b="1" dirty="0">
                <a:solidFill>
                  <a:srgbClr val="646569"/>
                </a:solidFill>
              </a:rPr>
              <a:t>Develops a diverse pool of foster and adoptive families</a:t>
            </a:r>
          </a:p>
        </p:txBody>
      </p:sp>
      <p:sp>
        <p:nvSpPr>
          <p:cNvPr id="2" name="Text Placeholder 1">
            <a:extLst>
              <a:ext uri="{FF2B5EF4-FFF2-40B4-BE49-F238E27FC236}">
                <a16:creationId xmlns:a16="http://schemas.microsoft.com/office/drawing/2014/main" id="{554FDCE6-E1C4-4048-A114-C7687B0D0B97}"/>
              </a:ext>
            </a:extLst>
          </p:cNvPr>
          <p:cNvSpPr>
            <a:spLocks noGrp="1"/>
          </p:cNvSpPr>
          <p:nvPr>
            <p:ph type="body" idx="13"/>
          </p:nvPr>
        </p:nvSpPr>
        <p:spPr/>
        <p:txBody>
          <a:bodyPr/>
          <a:lstStyle/>
          <a:p>
            <a:r>
              <a:rPr lang="en-US" altLang="en-US" dirty="0"/>
              <a:t>Multiethnic Placement Act of 1994 (MEPA) and Amendment of 1996 (IEP) </a:t>
            </a:r>
            <a:r>
              <a:rPr lang="en-US" altLang="en-US" i="1" dirty="0"/>
              <a:t>(continued)</a:t>
            </a:r>
            <a:endParaRPr lang="en-US" i="1" dirty="0"/>
          </a:p>
        </p:txBody>
      </p:sp>
    </p:spTree>
    <p:extLst>
      <p:ext uri="{BB962C8B-B14F-4D97-AF65-F5344CB8AC3E}">
        <p14:creationId xmlns:p14="http://schemas.microsoft.com/office/powerpoint/2010/main" val="1037484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02965A-7681-48DB-A554-116F843484EC}"/>
              </a:ext>
            </a:extLst>
          </p:cNvPr>
          <p:cNvSpPr>
            <a:spLocks noGrp="1"/>
          </p:cNvSpPr>
          <p:nvPr>
            <p:ph type="body" idx="13"/>
          </p:nvPr>
        </p:nvSpPr>
        <p:spPr/>
        <p:txBody>
          <a:bodyPr/>
          <a:lstStyle/>
          <a:p>
            <a:r>
              <a:rPr lang="en-US" altLang="en-US" dirty="0"/>
              <a:t>The Alliance Model of Child Welfare Practice*</a:t>
            </a:r>
            <a:endParaRPr lang="en-US" dirty="0"/>
          </a:p>
        </p:txBody>
      </p:sp>
      <p:pic>
        <p:nvPicPr>
          <p:cNvPr id="86022" name="Picture 4" descr="Meeting 6 #1">
            <a:extLst>
              <a:ext uri="{FF2B5EF4-FFF2-40B4-BE49-F238E27FC236}">
                <a16:creationId xmlns:a16="http://schemas.microsoft.com/office/drawing/2014/main" id="{D0E5BC84-EBEE-49F2-A8DF-210BAA9B4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514" y="1220390"/>
            <a:ext cx="4346972" cy="34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Text Box 5">
            <a:extLst>
              <a:ext uri="{FF2B5EF4-FFF2-40B4-BE49-F238E27FC236}">
                <a16:creationId xmlns:a16="http://schemas.microsoft.com/office/drawing/2014/main" id="{6A51835A-BEBF-42C4-A06B-79812F11802E}"/>
              </a:ext>
            </a:extLst>
          </p:cNvPr>
          <p:cNvSpPr txBox="1">
            <a:spLocks noChangeArrowheads="1"/>
          </p:cNvSpPr>
          <p:nvPr/>
        </p:nvSpPr>
        <p:spPr bwMode="auto">
          <a:xfrm>
            <a:off x="1343025" y="4781550"/>
            <a:ext cx="64579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dirty="0">
                <a:cs typeface="Arial" panose="020B0604020202020204" pitchFamily="34" charset="0"/>
              </a:rPr>
              <a:t>*Adapted from Thomas D. Morton, “Partnerships in Parenting,” CWI.</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3">
            <a:extLst>
              <a:ext uri="{FF2B5EF4-FFF2-40B4-BE49-F238E27FC236}">
                <a16:creationId xmlns:a16="http://schemas.microsoft.com/office/drawing/2014/main" id="{8634123A-FE40-4EBF-92AE-65E6BB1FB1D5}"/>
              </a:ext>
            </a:extLst>
          </p:cNvPr>
          <p:cNvSpPr>
            <a:spLocks noGrp="1" noChangeArrowheads="1"/>
          </p:cNvSpPr>
          <p:nvPr>
            <p:ph type="body" idx="1"/>
          </p:nvPr>
        </p:nvSpPr>
        <p:spPr/>
        <p:txBody>
          <a:bodyPr/>
          <a:lstStyle/>
          <a:p>
            <a:r>
              <a:rPr lang="en-US" altLang="en-US" dirty="0"/>
              <a:t>Occurs when two or more adults have joint responsibility for care, nurturing, and decision making for the same child. </a:t>
            </a:r>
          </a:p>
        </p:txBody>
      </p:sp>
      <p:sp>
        <p:nvSpPr>
          <p:cNvPr id="2" name="Text Placeholder 1">
            <a:extLst>
              <a:ext uri="{FF2B5EF4-FFF2-40B4-BE49-F238E27FC236}">
                <a16:creationId xmlns:a16="http://schemas.microsoft.com/office/drawing/2014/main" id="{AF68B354-4107-497F-8A7F-0ECED63AD657}"/>
              </a:ext>
            </a:extLst>
          </p:cNvPr>
          <p:cNvSpPr>
            <a:spLocks noGrp="1"/>
          </p:cNvSpPr>
          <p:nvPr>
            <p:ph type="body" idx="13"/>
          </p:nvPr>
        </p:nvSpPr>
        <p:spPr/>
        <p:txBody>
          <a:bodyPr/>
          <a:lstStyle/>
          <a:p>
            <a:r>
              <a:rPr lang="en-US" altLang="en-US" dirty="0"/>
              <a:t>Shared Parenting</a:t>
            </a:r>
            <a:endParaRPr lang="en-US" dirty="0"/>
          </a:p>
        </p:txBody>
      </p:sp>
      <p:sp>
        <p:nvSpPr>
          <p:cNvPr id="6" name="Graphic 64" descr="Brain in head">
            <a:extLst>
              <a:ext uri="{FF2B5EF4-FFF2-40B4-BE49-F238E27FC236}">
                <a16:creationId xmlns:a16="http://schemas.microsoft.com/office/drawing/2014/main" id="{10E5A8E7-60C1-4DBE-9598-B84D7116BFEE}"/>
              </a:ext>
            </a:extLst>
          </p:cNvPr>
          <p:cNvSpPr/>
          <p:nvPr/>
        </p:nvSpPr>
        <p:spPr>
          <a:xfrm flipH="1">
            <a:off x="8199120" y="666750"/>
            <a:ext cx="518160" cy="609600"/>
          </a:xfrm>
          <a:custGeom>
            <a:avLst/>
            <a:gdLst>
              <a:gd name="connsiteX0" fmla="*/ 348387 w 518160"/>
              <a:gd name="connsiteY0" fmla="*/ 249936 h 609600"/>
              <a:gd name="connsiteX1" fmla="*/ 280569 w 518160"/>
              <a:gd name="connsiteY1" fmla="*/ 249936 h 609600"/>
              <a:gd name="connsiteX2" fmla="*/ 227991 w 518160"/>
              <a:gd name="connsiteY2" fmla="*/ 301752 h 609600"/>
              <a:gd name="connsiteX3" fmla="*/ 227991 w 518160"/>
              <a:gd name="connsiteY3" fmla="*/ 358140 h 609600"/>
              <a:gd name="connsiteX4" fmla="*/ 193701 w 518160"/>
              <a:gd name="connsiteY4" fmla="*/ 358140 h 609600"/>
              <a:gd name="connsiteX5" fmla="*/ 193701 w 518160"/>
              <a:gd name="connsiteY5" fmla="*/ 313182 h 609600"/>
              <a:gd name="connsiteX6" fmla="*/ 183033 w 518160"/>
              <a:gd name="connsiteY6" fmla="*/ 263652 h 609600"/>
              <a:gd name="connsiteX7" fmla="*/ 160173 w 518160"/>
              <a:gd name="connsiteY7" fmla="*/ 243840 h 609600"/>
              <a:gd name="connsiteX8" fmla="*/ 143409 w 518160"/>
              <a:gd name="connsiteY8" fmla="*/ 229362 h 609600"/>
              <a:gd name="connsiteX9" fmla="*/ 138075 w 518160"/>
              <a:gd name="connsiteY9" fmla="*/ 218694 h 609600"/>
              <a:gd name="connsiteX10" fmla="*/ 166269 w 518160"/>
              <a:gd name="connsiteY10" fmla="*/ 214884 h 609600"/>
              <a:gd name="connsiteX11" fmla="*/ 174651 w 518160"/>
              <a:gd name="connsiteY11" fmla="*/ 207264 h 609600"/>
              <a:gd name="connsiteX12" fmla="*/ 168555 w 518160"/>
              <a:gd name="connsiteY12" fmla="*/ 197358 h 609600"/>
              <a:gd name="connsiteX13" fmla="*/ 133503 w 518160"/>
              <a:gd name="connsiteY13" fmla="*/ 201168 h 609600"/>
              <a:gd name="connsiteX14" fmla="*/ 132741 w 518160"/>
              <a:gd name="connsiteY14" fmla="*/ 197358 h 609600"/>
              <a:gd name="connsiteX15" fmla="*/ 135027 w 518160"/>
              <a:gd name="connsiteY15" fmla="*/ 176784 h 609600"/>
              <a:gd name="connsiteX16" fmla="*/ 170841 w 518160"/>
              <a:gd name="connsiteY16" fmla="*/ 148590 h 609600"/>
              <a:gd name="connsiteX17" fmla="*/ 179985 w 518160"/>
              <a:gd name="connsiteY17" fmla="*/ 146304 h 609600"/>
              <a:gd name="connsiteX18" fmla="*/ 182271 w 518160"/>
              <a:gd name="connsiteY18" fmla="*/ 145542 h 609600"/>
              <a:gd name="connsiteX19" fmla="*/ 183033 w 518160"/>
              <a:gd name="connsiteY19" fmla="*/ 145542 h 609600"/>
              <a:gd name="connsiteX20" fmla="*/ 192939 w 518160"/>
              <a:gd name="connsiteY20" fmla="*/ 147828 h 609600"/>
              <a:gd name="connsiteX21" fmla="*/ 196749 w 518160"/>
              <a:gd name="connsiteY21" fmla="*/ 148590 h 609600"/>
              <a:gd name="connsiteX22" fmla="*/ 201321 w 518160"/>
              <a:gd name="connsiteY22" fmla="*/ 149352 h 609600"/>
              <a:gd name="connsiteX23" fmla="*/ 211989 w 518160"/>
              <a:gd name="connsiteY23" fmla="*/ 181356 h 609600"/>
              <a:gd name="connsiteX24" fmla="*/ 196749 w 518160"/>
              <a:gd name="connsiteY24" fmla="*/ 211074 h 609600"/>
              <a:gd name="connsiteX25" fmla="*/ 195987 w 518160"/>
              <a:gd name="connsiteY25" fmla="*/ 223266 h 609600"/>
              <a:gd name="connsiteX26" fmla="*/ 207417 w 518160"/>
              <a:gd name="connsiteY26" fmla="*/ 224028 h 609600"/>
              <a:gd name="connsiteX27" fmla="*/ 220371 w 518160"/>
              <a:gd name="connsiteY27" fmla="*/ 208026 h 609600"/>
              <a:gd name="connsiteX28" fmla="*/ 221133 w 518160"/>
              <a:gd name="connsiteY28" fmla="*/ 208026 h 609600"/>
              <a:gd name="connsiteX29" fmla="*/ 258471 w 518160"/>
              <a:gd name="connsiteY29" fmla="*/ 196596 h 609600"/>
              <a:gd name="connsiteX30" fmla="*/ 262281 w 518160"/>
              <a:gd name="connsiteY30" fmla="*/ 191262 h 609600"/>
              <a:gd name="connsiteX31" fmla="*/ 260757 w 518160"/>
              <a:gd name="connsiteY31" fmla="*/ 185166 h 609600"/>
              <a:gd name="connsiteX32" fmla="*/ 249327 w 518160"/>
              <a:gd name="connsiteY32" fmla="*/ 182880 h 609600"/>
              <a:gd name="connsiteX33" fmla="*/ 227229 w 518160"/>
              <a:gd name="connsiteY33" fmla="*/ 190500 h 609600"/>
              <a:gd name="connsiteX34" fmla="*/ 228753 w 518160"/>
              <a:gd name="connsiteY34" fmla="*/ 182880 h 609600"/>
              <a:gd name="connsiteX35" fmla="*/ 224181 w 518160"/>
              <a:gd name="connsiteY35" fmla="*/ 154686 h 609600"/>
              <a:gd name="connsiteX36" fmla="*/ 242469 w 518160"/>
              <a:gd name="connsiteY36" fmla="*/ 156210 h 609600"/>
              <a:gd name="connsiteX37" fmla="*/ 258471 w 518160"/>
              <a:gd name="connsiteY37" fmla="*/ 154686 h 609600"/>
              <a:gd name="connsiteX38" fmla="*/ 296571 w 518160"/>
              <a:gd name="connsiteY38" fmla="*/ 179070 h 609600"/>
              <a:gd name="connsiteX39" fmla="*/ 334671 w 518160"/>
              <a:gd name="connsiteY39" fmla="*/ 223266 h 609600"/>
              <a:gd name="connsiteX40" fmla="*/ 338481 w 518160"/>
              <a:gd name="connsiteY40" fmla="*/ 231648 h 609600"/>
              <a:gd name="connsiteX41" fmla="*/ 347625 w 518160"/>
              <a:gd name="connsiteY41" fmla="*/ 231648 h 609600"/>
              <a:gd name="connsiteX42" fmla="*/ 351435 w 518160"/>
              <a:gd name="connsiteY42" fmla="*/ 223266 h 609600"/>
              <a:gd name="connsiteX43" fmla="*/ 330861 w 518160"/>
              <a:gd name="connsiteY43" fmla="*/ 181356 h 609600"/>
              <a:gd name="connsiteX44" fmla="*/ 357531 w 518160"/>
              <a:gd name="connsiteY44" fmla="*/ 167640 h 609600"/>
              <a:gd name="connsiteX45" fmla="*/ 356769 w 518160"/>
              <a:gd name="connsiteY45" fmla="*/ 155448 h 609600"/>
              <a:gd name="connsiteX46" fmla="*/ 344577 w 518160"/>
              <a:gd name="connsiteY46" fmla="*/ 156210 h 609600"/>
              <a:gd name="connsiteX47" fmla="*/ 316383 w 518160"/>
              <a:gd name="connsiteY47" fmla="*/ 163830 h 609600"/>
              <a:gd name="connsiteX48" fmla="*/ 276759 w 518160"/>
              <a:gd name="connsiteY48" fmla="*/ 149352 h 609600"/>
              <a:gd name="connsiteX49" fmla="*/ 306477 w 518160"/>
              <a:gd name="connsiteY49" fmla="*/ 123444 h 609600"/>
              <a:gd name="connsiteX50" fmla="*/ 303429 w 518160"/>
              <a:gd name="connsiteY50" fmla="*/ 111252 h 609600"/>
              <a:gd name="connsiteX51" fmla="*/ 291999 w 518160"/>
              <a:gd name="connsiteY51" fmla="*/ 114300 h 609600"/>
              <a:gd name="connsiteX52" fmla="*/ 208179 w 518160"/>
              <a:gd name="connsiteY52" fmla="*/ 134112 h 609600"/>
              <a:gd name="connsiteX53" fmla="*/ 221133 w 518160"/>
              <a:gd name="connsiteY53" fmla="*/ 99822 h 609600"/>
              <a:gd name="connsiteX54" fmla="*/ 216561 w 518160"/>
              <a:gd name="connsiteY54" fmla="*/ 92202 h 609600"/>
              <a:gd name="connsiteX55" fmla="*/ 207417 w 518160"/>
              <a:gd name="connsiteY55" fmla="*/ 92964 h 609600"/>
              <a:gd name="connsiteX56" fmla="*/ 203607 w 518160"/>
              <a:gd name="connsiteY56" fmla="*/ 101346 h 609600"/>
              <a:gd name="connsiteX57" fmla="*/ 176175 w 518160"/>
              <a:gd name="connsiteY57" fmla="*/ 130302 h 609600"/>
              <a:gd name="connsiteX58" fmla="*/ 168555 w 518160"/>
              <a:gd name="connsiteY58" fmla="*/ 132588 h 609600"/>
              <a:gd name="connsiteX59" fmla="*/ 142647 w 518160"/>
              <a:gd name="connsiteY59" fmla="*/ 110490 h 609600"/>
              <a:gd name="connsiteX60" fmla="*/ 134265 w 518160"/>
              <a:gd name="connsiteY60" fmla="*/ 112776 h 609600"/>
              <a:gd name="connsiteX61" fmla="*/ 131979 w 518160"/>
              <a:gd name="connsiteY61" fmla="*/ 121920 h 609600"/>
              <a:gd name="connsiteX62" fmla="*/ 138837 w 518160"/>
              <a:gd name="connsiteY62" fmla="*/ 128016 h 609600"/>
              <a:gd name="connsiteX63" fmla="*/ 152553 w 518160"/>
              <a:gd name="connsiteY63" fmla="*/ 139446 h 609600"/>
              <a:gd name="connsiteX64" fmla="*/ 152553 w 518160"/>
              <a:gd name="connsiteY64" fmla="*/ 140208 h 609600"/>
              <a:gd name="connsiteX65" fmla="*/ 121311 w 518160"/>
              <a:gd name="connsiteY65" fmla="*/ 172212 h 609600"/>
              <a:gd name="connsiteX66" fmla="*/ 119025 w 518160"/>
              <a:gd name="connsiteY66" fmla="*/ 182880 h 609600"/>
              <a:gd name="connsiteX67" fmla="*/ 115215 w 518160"/>
              <a:gd name="connsiteY67" fmla="*/ 177546 h 609600"/>
              <a:gd name="connsiteX68" fmla="*/ 109119 w 518160"/>
              <a:gd name="connsiteY68" fmla="*/ 156972 h 609600"/>
              <a:gd name="connsiteX69" fmla="*/ 103785 w 518160"/>
              <a:gd name="connsiteY69" fmla="*/ 150114 h 609600"/>
              <a:gd name="connsiteX70" fmla="*/ 95403 w 518160"/>
              <a:gd name="connsiteY70" fmla="*/ 151638 h 609600"/>
              <a:gd name="connsiteX71" fmla="*/ 93117 w 518160"/>
              <a:gd name="connsiteY71" fmla="*/ 160020 h 609600"/>
              <a:gd name="connsiteX72" fmla="*/ 101499 w 518160"/>
              <a:gd name="connsiteY72" fmla="*/ 185166 h 609600"/>
              <a:gd name="connsiteX73" fmla="*/ 120549 w 518160"/>
              <a:gd name="connsiteY73" fmla="*/ 202692 h 609600"/>
              <a:gd name="connsiteX74" fmla="*/ 130455 w 518160"/>
              <a:gd name="connsiteY74" fmla="*/ 233934 h 609600"/>
              <a:gd name="connsiteX75" fmla="*/ 110643 w 518160"/>
              <a:gd name="connsiteY75" fmla="*/ 250698 h 609600"/>
              <a:gd name="connsiteX76" fmla="*/ 106071 w 518160"/>
              <a:gd name="connsiteY76" fmla="*/ 258318 h 609600"/>
              <a:gd name="connsiteX77" fmla="*/ 110643 w 518160"/>
              <a:gd name="connsiteY77" fmla="*/ 265938 h 609600"/>
              <a:gd name="connsiteX78" fmla="*/ 119025 w 518160"/>
              <a:gd name="connsiteY78" fmla="*/ 265176 h 609600"/>
              <a:gd name="connsiteX79" fmla="*/ 139599 w 518160"/>
              <a:gd name="connsiteY79" fmla="*/ 247650 h 609600"/>
              <a:gd name="connsiteX80" fmla="*/ 153315 w 518160"/>
              <a:gd name="connsiteY80" fmla="*/ 257556 h 609600"/>
              <a:gd name="connsiteX81" fmla="*/ 173127 w 518160"/>
              <a:gd name="connsiteY81" fmla="*/ 274320 h 609600"/>
              <a:gd name="connsiteX82" fmla="*/ 179985 w 518160"/>
              <a:gd name="connsiteY82" fmla="*/ 312420 h 609600"/>
              <a:gd name="connsiteX83" fmla="*/ 179985 w 518160"/>
              <a:gd name="connsiteY83" fmla="*/ 358140 h 609600"/>
              <a:gd name="connsiteX84" fmla="*/ 144933 w 518160"/>
              <a:gd name="connsiteY84" fmla="*/ 358140 h 609600"/>
              <a:gd name="connsiteX85" fmla="*/ 114453 w 518160"/>
              <a:gd name="connsiteY85" fmla="*/ 297180 h 609600"/>
              <a:gd name="connsiteX86" fmla="*/ 66447 w 518160"/>
              <a:gd name="connsiteY86" fmla="*/ 246126 h 609600"/>
              <a:gd name="connsiteX87" fmla="*/ 65685 w 518160"/>
              <a:gd name="connsiteY87" fmla="*/ 240792 h 609600"/>
              <a:gd name="connsiteX88" fmla="*/ 67971 w 518160"/>
              <a:gd name="connsiteY88" fmla="*/ 179832 h 609600"/>
              <a:gd name="connsiteX89" fmla="*/ 65685 w 518160"/>
              <a:gd name="connsiteY89" fmla="*/ 163830 h 609600"/>
              <a:gd name="connsiteX90" fmla="*/ 107595 w 518160"/>
              <a:gd name="connsiteY90" fmla="*/ 113538 h 609600"/>
              <a:gd name="connsiteX91" fmla="*/ 157125 w 518160"/>
              <a:gd name="connsiteY91" fmla="*/ 78486 h 609600"/>
              <a:gd name="connsiteX92" fmla="*/ 169317 w 518160"/>
              <a:gd name="connsiteY92" fmla="*/ 80010 h 609600"/>
              <a:gd name="connsiteX93" fmla="*/ 205893 w 518160"/>
              <a:gd name="connsiteY93" fmla="*/ 61722 h 609600"/>
              <a:gd name="connsiteX94" fmla="*/ 244755 w 518160"/>
              <a:gd name="connsiteY94" fmla="*/ 75438 h 609600"/>
              <a:gd name="connsiteX95" fmla="*/ 290475 w 518160"/>
              <a:gd name="connsiteY95" fmla="*/ 68580 h 609600"/>
              <a:gd name="connsiteX96" fmla="*/ 324003 w 518160"/>
              <a:gd name="connsiteY96" fmla="*/ 100584 h 609600"/>
              <a:gd name="connsiteX97" fmla="*/ 327051 w 518160"/>
              <a:gd name="connsiteY97" fmla="*/ 100584 h 609600"/>
              <a:gd name="connsiteX98" fmla="*/ 379629 w 518160"/>
              <a:gd name="connsiteY98" fmla="*/ 152400 h 609600"/>
              <a:gd name="connsiteX99" fmla="*/ 379629 w 518160"/>
              <a:gd name="connsiteY99" fmla="*/ 154686 h 609600"/>
              <a:gd name="connsiteX100" fmla="*/ 405537 w 518160"/>
              <a:gd name="connsiteY100" fmla="*/ 203454 h 609600"/>
              <a:gd name="connsiteX101" fmla="*/ 348387 w 518160"/>
              <a:gd name="connsiteY101" fmla="*/ 249936 h 609600"/>
              <a:gd name="connsiteX102" fmla="*/ 510693 w 518160"/>
              <a:gd name="connsiteY102" fmla="*/ 329946 h 609600"/>
              <a:gd name="connsiteX103" fmla="*/ 458115 w 518160"/>
              <a:gd name="connsiteY103" fmla="*/ 239268 h 609600"/>
              <a:gd name="connsiteX104" fmla="*/ 458115 w 518160"/>
              <a:gd name="connsiteY104" fmla="*/ 236220 h 609600"/>
              <a:gd name="connsiteX105" fmla="*/ 346101 w 518160"/>
              <a:gd name="connsiteY105" fmla="*/ 32004 h 609600"/>
              <a:gd name="connsiteX106" fmla="*/ 112167 w 518160"/>
              <a:gd name="connsiteY106" fmla="*/ 32004 h 609600"/>
              <a:gd name="connsiteX107" fmla="*/ 153 w 518160"/>
              <a:gd name="connsiteY107" fmla="*/ 236220 h 609600"/>
              <a:gd name="connsiteX108" fmla="*/ 90069 w 518160"/>
              <a:gd name="connsiteY108" fmla="*/ 419100 h 609600"/>
              <a:gd name="connsiteX109" fmla="*/ 90069 w 518160"/>
              <a:gd name="connsiteY109" fmla="*/ 609600 h 609600"/>
              <a:gd name="connsiteX110" fmla="*/ 330861 w 518160"/>
              <a:gd name="connsiteY110" fmla="*/ 609600 h 609600"/>
              <a:gd name="connsiteX111" fmla="*/ 330861 w 518160"/>
              <a:gd name="connsiteY111" fmla="*/ 518922 h 609600"/>
              <a:gd name="connsiteX112" fmla="*/ 368199 w 518160"/>
              <a:gd name="connsiteY112" fmla="*/ 518922 h 609600"/>
              <a:gd name="connsiteX113" fmla="*/ 432207 w 518160"/>
              <a:gd name="connsiteY113" fmla="*/ 492252 h 609600"/>
              <a:gd name="connsiteX114" fmla="*/ 458115 w 518160"/>
              <a:gd name="connsiteY114" fmla="*/ 428244 h 609600"/>
              <a:gd name="connsiteX115" fmla="*/ 458115 w 518160"/>
              <a:gd name="connsiteY115" fmla="*/ 382524 h 609600"/>
              <a:gd name="connsiteX116" fmla="*/ 491643 w 518160"/>
              <a:gd name="connsiteY116" fmla="*/ 382524 h 609600"/>
              <a:gd name="connsiteX117" fmla="*/ 510693 w 518160"/>
              <a:gd name="connsiteY117" fmla="*/ 329946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18160" h="609600">
                <a:moveTo>
                  <a:pt x="348387" y="249936"/>
                </a:moveTo>
                <a:lnTo>
                  <a:pt x="280569" y="249936"/>
                </a:lnTo>
                <a:cubicBezTo>
                  <a:pt x="251613" y="249936"/>
                  <a:pt x="227991" y="272796"/>
                  <a:pt x="227991" y="301752"/>
                </a:cubicBezTo>
                <a:lnTo>
                  <a:pt x="227991" y="358140"/>
                </a:lnTo>
                <a:lnTo>
                  <a:pt x="193701" y="358140"/>
                </a:lnTo>
                <a:lnTo>
                  <a:pt x="193701" y="313182"/>
                </a:lnTo>
                <a:cubicBezTo>
                  <a:pt x="193701" y="297180"/>
                  <a:pt x="194463" y="276606"/>
                  <a:pt x="183033" y="263652"/>
                </a:cubicBezTo>
                <a:cubicBezTo>
                  <a:pt x="176175" y="256032"/>
                  <a:pt x="168555" y="249936"/>
                  <a:pt x="160173" y="243840"/>
                </a:cubicBezTo>
                <a:cubicBezTo>
                  <a:pt x="154077" y="240030"/>
                  <a:pt x="147981" y="235458"/>
                  <a:pt x="143409" y="229362"/>
                </a:cubicBezTo>
                <a:cubicBezTo>
                  <a:pt x="141123" y="226314"/>
                  <a:pt x="139599" y="222504"/>
                  <a:pt x="138075" y="218694"/>
                </a:cubicBezTo>
                <a:cubicBezTo>
                  <a:pt x="147219" y="214884"/>
                  <a:pt x="157125" y="214122"/>
                  <a:pt x="166269" y="214884"/>
                </a:cubicBezTo>
                <a:cubicBezTo>
                  <a:pt x="170841" y="214884"/>
                  <a:pt x="174651" y="211836"/>
                  <a:pt x="174651" y="207264"/>
                </a:cubicBezTo>
                <a:cubicBezTo>
                  <a:pt x="175413" y="202692"/>
                  <a:pt x="172365" y="198882"/>
                  <a:pt x="168555" y="197358"/>
                </a:cubicBezTo>
                <a:cubicBezTo>
                  <a:pt x="157125" y="195834"/>
                  <a:pt x="144933" y="197358"/>
                  <a:pt x="133503" y="201168"/>
                </a:cubicBezTo>
                <a:cubicBezTo>
                  <a:pt x="133503" y="199644"/>
                  <a:pt x="133503" y="198120"/>
                  <a:pt x="132741" y="197358"/>
                </a:cubicBezTo>
                <a:cubicBezTo>
                  <a:pt x="131979" y="190500"/>
                  <a:pt x="133503" y="183642"/>
                  <a:pt x="135027" y="176784"/>
                </a:cubicBezTo>
                <a:cubicBezTo>
                  <a:pt x="141123" y="160782"/>
                  <a:pt x="156363" y="153924"/>
                  <a:pt x="170841" y="148590"/>
                </a:cubicBezTo>
                <a:cubicBezTo>
                  <a:pt x="173127" y="147828"/>
                  <a:pt x="176175" y="147066"/>
                  <a:pt x="179985" y="146304"/>
                </a:cubicBezTo>
                <a:lnTo>
                  <a:pt x="182271" y="145542"/>
                </a:lnTo>
                <a:lnTo>
                  <a:pt x="183033" y="145542"/>
                </a:lnTo>
                <a:cubicBezTo>
                  <a:pt x="186843" y="146304"/>
                  <a:pt x="189891" y="147066"/>
                  <a:pt x="192939" y="147828"/>
                </a:cubicBezTo>
                <a:lnTo>
                  <a:pt x="196749" y="148590"/>
                </a:lnTo>
                <a:lnTo>
                  <a:pt x="201321" y="149352"/>
                </a:lnTo>
                <a:cubicBezTo>
                  <a:pt x="208941" y="158496"/>
                  <a:pt x="212751" y="169926"/>
                  <a:pt x="211989" y="181356"/>
                </a:cubicBezTo>
                <a:cubicBezTo>
                  <a:pt x="211227" y="192786"/>
                  <a:pt x="205893" y="203454"/>
                  <a:pt x="196749" y="211074"/>
                </a:cubicBezTo>
                <a:cubicBezTo>
                  <a:pt x="193701" y="214122"/>
                  <a:pt x="192939" y="219456"/>
                  <a:pt x="195987" y="223266"/>
                </a:cubicBezTo>
                <a:cubicBezTo>
                  <a:pt x="199035" y="226314"/>
                  <a:pt x="203607" y="227076"/>
                  <a:pt x="207417" y="224028"/>
                </a:cubicBezTo>
                <a:cubicBezTo>
                  <a:pt x="212751" y="219456"/>
                  <a:pt x="217323" y="214122"/>
                  <a:pt x="220371" y="208026"/>
                </a:cubicBezTo>
                <a:lnTo>
                  <a:pt x="221133" y="208026"/>
                </a:lnTo>
                <a:cubicBezTo>
                  <a:pt x="234087" y="206502"/>
                  <a:pt x="247041" y="202692"/>
                  <a:pt x="258471" y="196596"/>
                </a:cubicBezTo>
                <a:cubicBezTo>
                  <a:pt x="259995" y="195072"/>
                  <a:pt x="261519" y="193548"/>
                  <a:pt x="262281" y="191262"/>
                </a:cubicBezTo>
                <a:cubicBezTo>
                  <a:pt x="263043" y="188976"/>
                  <a:pt x="262281" y="186690"/>
                  <a:pt x="260757" y="185166"/>
                </a:cubicBezTo>
                <a:cubicBezTo>
                  <a:pt x="257709" y="181356"/>
                  <a:pt x="253137" y="180594"/>
                  <a:pt x="249327" y="182880"/>
                </a:cubicBezTo>
                <a:cubicBezTo>
                  <a:pt x="242469" y="186690"/>
                  <a:pt x="235611" y="189738"/>
                  <a:pt x="227229" y="190500"/>
                </a:cubicBezTo>
                <a:cubicBezTo>
                  <a:pt x="227991" y="188214"/>
                  <a:pt x="228753" y="185166"/>
                  <a:pt x="228753" y="182880"/>
                </a:cubicBezTo>
                <a:cubicBezTo>
                  <a:pt x="229515" y="172974"/>
                  <a:pt x="227991" y="163068"/>
                  <a:pt x="224181" y="154686"/>
                </a:cubicBezTo>
                <a:cubicBezTo>
                  <a:pt x="230277" y="155448"/>
                  <a:pt x="236373" y="156210"/>
                  <a:pt x="242469" y="156210"/>
                </a:cubicBezTo>
                <a:cubicBezTo>
                  <a:pt x="247803" y="156210"/>
                  <a:pt x="253137" y="155448"/>
                  <a:pt x="258471" y="154686"/>
                </a:cubicBezTo>
                <a:cubicBezTo>
                  <a:pt x="268377" y="166878"/>
                  <a:pt x="281331" y="175260"/>
                  <a:pt x="296571" y="179070"/>
                </a:cubicBezTo>
                <a:cubicBezTo>
                  <a:pt x="316383" y="188976"/>
                  <a:pt x="334671" y="201930"/>
                  <a:pt x="334671" y="223266"/>
                </a:cubicBezTo>
                <a:cubicBezTo>
                  <a:pt x="334671" y="226314"/>
                  <a:pt x="336195" y="230124"/>
                  <a:pt x="338481" y="231648"/>
                </a:cubicBezTo>
                <a:cubicBezTo>
                  <a:pt x="341529" y="233172"/>
                  <a:pt x="344577" y="233172"/>
                  <a:pt x="347625" y="231648"/>
                </a:cubicBezTo>
                <a:cubicBezTo>
                  <a:pt x="350673" y="230124"/>
                  <a:pt x="352197" y="226314"/>
                  <a:pt x="351435" y="223266"/>
                </a:cubicBezTo>
                <a:cubicBezTo>
                  <a:pt x="351435" y="206502"/>
                  <a:pt x="343815" y="191262"/>
                  <a:pt x="330861" y="181356"/>
                </a:cubicBezTo>
                <a:cubicBezTo>
                  <a:pt x="341529" y="180594"/>
                  <a:pt x="350673" y="175260"/>
                  <a:pt x="357531" y="167640"/>
                </a:cubicBezTo>
                <a:cubicBezTo>
                  <a:pt x="360579" y="163830"/>
                  <a:pt x="359817" y="158496"/>
                  <a:pt x="356769" y="155448"/>
                </a:cubicBezTo>
                <a:cubicBezTo>
                  <a:pt x="352959" y="152400"/>
                  <a:pt x="347625" y="153162"/>
                  <a:pt x="344577" y="156210"/>
                </a:cubicBezTo>
                <a:cubicBezTo>
                  <a:pt x="340767" y="160782"/>
                  <a:pt x="330861" y="164592"/>
                  <a:pt x="316383" y="163830"/>
                </a:cubicBezTo>
                <a:cubicBezTo>
                  <a:pt x="301905" y="163830"/>
                  <a:pt x="287427" y="158496"/>
                  <a:pt x="276759" y="149352"/>
                </a:cubicBezTo>
                <a:cubicBezTo>
                  <a:pt x="288951" y="144018"/>
                  <a:pt x="299619" y="134874"/>
                  <a:pt x="306477" y="123444"/>
                </a:cubicBezTo>
                <a:cubicBezTo>
                  <a:pt x="308763" y="119634"/>
                  <a:pt x="307239" y="114300"/>
                  <a:pt x="303429" y="111252"/>
                </a:cubicBezTo>
                <a:cubicBezTo>
                  <a:pt x="299619" y="108966"/>
                  <a:pt x="294285" y="110490"/>
                  <a:pt x="291999" y="114300"/>
                </a:cubicBezTo>
                <a:cubicBezTo>
                  <a:pt x="279045" y="137922"/>
                  <a:pt x="251613" y="144780"/>
                  <a:pt x="208179" y="134112"/>
                </a:cubicBezTo>
                <a:cubicBezTo>
                  <a:pt x="218085" y="125730"/>
                  <a:pt x="222657" y="112776"/>
                  <a:pt x="221133" y="99822"/>
                </a:cubicBezTo>
                <a:cubicBezTo>
                  <a:pt x="221133" y="96774"/>
                  <a:pt x="219609" y="93726"/>
                  <a:pt x="216561" y="92202"/>
                </a:cubicBezTo>
                <a:cubicBezTo>
                  <a:pt x="213513" y="90678"/>
                  <a:pt x="210465" y="90678"/>
                  <a:pt x="207417" y="92964"/>
                </a:cubicBezTo>
                <a:cubicBezTo>
                  <a:pt x="204369" y="94488"/>
                  <a:pt x="203607" y="98298"/>
                  <a:pt x="203607" y="101346"/>
                </a:cubicBezTo>
                <a:cubicBezTo>
                  <a:pt x="204369" y="121158"/>
                  <a:pt x="193701" y="124968"/>
                  <a:pt x="176175" y="130302"/>
                </a:cubicBezTo>
                <a:cubicBezTo>
                  <a:pt x="173889" y="131064"/>
                  <a:pt x="170841" y="131826"/>
                  <a:pt x="168555" y="132588"/>
                </a:cubicBezTo>
                <a:cubicBezTo>
                  <a:pt x="163983" y="121920"/>
                  <a:pt x="154077" y="113538"/>
                  <a:pt x="142647" y="110490"/>
                </a:cubicBezTo>
                <a:cubicBezTo>
                  <a:pt x="139599" y="109728"/>
                  <a:pt x="136551" y="110490"/>
                  <a:pt x="134265" y="112776"/>
                </a:cubicBezTo>
                <a:cubicBezTo>
                  <a:pt x="131979" y="115062"/>
                  <a:pt x="131217" y="118110"/>
                  <a:pt x="131979" y="121920"/>
                </a:cubicBezTo>
                <a:cubicBezTo>
                  <a:pt x="132741" y="124968"/>
                  <a:pt x="135027" y="127254"/>
                  <a:pt x="138837" y="128016"/>
                </a:cubicBezTo>
                <a:cubicBezTo>
                  <a:pt x="144933" y="129540"/>
                  <a:pt x="149505" y="134112"/>
                  <a:pt x="152553" y="139446"/>
                </a:cubicBezTo>
                <a:lnTo>
                  <a:pt x="152553" y="140208"/>
                </a:lnTo>
                <a:cubicBezTo>
                  <a:pt x="138075" y="146304"/>
                  <a:pt x="126645" y="157734"/>
                  <a:pt x="121311" y="172212"/>
                </a:cubicBezTo>
                <a:cubicBezTo>
                  <a:pt x="119787" y="175260"/>
                  <a:pt x="119025" y="179070"/>
                  <a:pt x="119025" y="182880"/>
                </a:cubicBezTo>
                <a:cubicBezTo>
                  <a:pt x="117501" y="181356"/>
                  <a:pt x="115977" y="179832"/>
                  <a:pt x="115215" y="177546"/>
                </a:cubicBezTo>
                <a:cubicBezTo>
                  <a:pt x="112167" y="171450"/>
                  <a:pt x="109881" y="163830"/>
                  <a:pt x="109119" y="156972"/>
                </a:cubicBezTo>
                <a:cubicBezTo>
                  <a:pt x="108357" y="153924"/>
                  <a:pt x="106071" y="150876"/>
                  <a:pt x="103785" y="150114"/>
                </a:cubicBezTo>
                <a:cubicBezTo>
                  <a:pt x="100737" y="148590"/>
                  <a:pt x="97689" y="149352"/>
                  <a:pt x="95403" y="151638"/>
                </a:cubicBezTo>
                <a:cubicBezTo>
                  <a:pt x="93117" y="153924"/>
                  <a:pt x="91593" y="156972"/>
                  <a:pt x="93117" y="160020"/>
                </a:cubicBezTo>
                <a:cubicBezTo>
                  <a:pt x="94641" y="169164"/>
                  <a:pt x="96927" y="177546"/>
                  <a:pt x="101499" y="185166"/>
                </a:cubicBezTo>
                <a:cubicBezTo>
                  <a:pt x="106071" y="192786"/>
                  <a:pt x="112167" y="198882"/>
                  <a:pt x="120549" y="202692"/>
                </a:cubicBezTo>
                <a:cubicBezTo>
                  <a:pt x="121311" y="213360"/>
                  <a:pt x="125121" y="224028"/>
                  <a:pt x="130455" y="233934"/>
                </a:cubicBezTo>
                <a:cubicBezTo>
                  <a:pt x="125121" y="240792"/>
                  <a:pt x="118263" y="246126"/>
                  <a:pt x="110643" y="250698"/>
                </a:cubicBezTo>
                <a:cubicBezTo>
                  <a:pt x="108357" y="252222"/>
                  <a:pt x="106833" y="255270"/>
                  <a:pt x="106071" y="258318"/>
                </a:cubicBezTo>
                <a:cubicBezTo>
                  <a:pt x="106071" y="261366"/>
                  <a:pt x="107595" y="264414"/>
                  <a:pt x="110643" y="265938"/>
                </a:cubicBezTo>
                <a:cubicBezTo>
                  <a:pt x="113691" y="267462"/>
                  <a:pt x="116739" y="267462"/>
                  <a:pt x="119025" y="265176"/>
                </a:cubicBezTo>
                <a:cubicBezTo>
                  <a:pt x="126645" y="259842"/>
                  <a:pt x="133503" y="254508"/>
                  <a:pt x="139599" y="247650"/>
                </a:cubicBezTo>
                <a:cubicBezTo>
                  <a:pt x="144171" y="251460"/>
                  <a:pt x="148743" y="254508"/>
                  <a:pt x="153315" y="257556"/>
                </a:cubicBezTo>
                <a:cubicBezTo>
                  <a:pt x="160935" y="262128"/>
                  <a:pt x="167031" y="267462"/>
                  <a:pt x="173127" y="274320"/>
                </a:cubicBezTo>
                <a:cubicBezTo>
                  <a:pt x="179985" y="282702"/>
                  <a:pt x="179985" y="298704"/>
                  <a:pt x="179985" y="312420"/>
                </a:cubicBezTo>
                <a:lnTo>
                  <a:pt x="179985" y="358140"/>
                </a:lnTo>
                <a:lnTo>
                  <a:pt x="144933" y="358140"/>
                </a:lnTo>
                <a:cubicBezTo>
                  <a:pt x="144933" y="301752"/>
                  <a:pt x="117501" y="298704"/>
                  <a:pt x="114453" y="297180"/>
                </a:cubicBezTo>
                <a:cubicBezTo>
                  <a:pt x="103023" y="294132"/>
                  <a:pt x="73305" y="278130"/>
                  <a:pt x="66447" y="246126"/>
                </a:cubicBezTo>
                <a:cubicBezTo>
                  <a:pt x="65685" y="244602"/>
                  <a:pt x="65685" y="242316"/>
                  <a:pt x="65685" y="240792"/>
                </a:cubicBezTo>
                <a:cubicBezTo>
                  <a:pt x="52731" y="222504"/>
                  <a:pt x="53493" y="197358"/>
                  <a:pt x="67971" y="179832"/>
                </a:cubicBezTo>
                <a:cubicBezTo>
                  <a:pt x="66447" y="174498"/>
                  <a:pt x="65685" y="169164"/>
                  <a:pt x="65685" y="163830"/>
                </a:cubicBezTo>
                <a:cubicBezTo>
                  <a:pt x="65685" y="139446"/>
                  <a:pt x="83211" y="118110"/>
                  <a:pt x="107595" y="113538"/>
                </a:cubicBezTo>
                <a:cubicBezTo>
                  <a:pt x="115215" y="92202"/>
                  <a:pt x="135027" y="77724"/>
                  <a:pt x="157125" y="78486"/>
                </a:cubicBezTo>
                <a:cubicBezTo>
                  <a:pt x="160935" y="78486"/>
                  <a:pt x="165507" y="79248"/>
                  <a:pt x="169317" y="80010"/>
                </a:cubicBezTo>
                <a:cubicBezTo>
                  <a:pt x="178461" y="69342"/>
                  <a:pt x="191415" y="63246"/>
                  <a:pt x="205893" y="61722"/>
                </a:cubicBezTo>
                <a:cubicBezTo>
                  <a:pt x="220371" y="60960"/>
                  <a:pt x="234087" y="65532"/>
                  <a:pt x="244755" y="75438"/>
                </a:cubicBezTo>
                <a:cubicBezTo>
                  <a:pt x="258471" y="66294"/>
                  <a:pt x="275235" y="64008"/>
                  <a:pt x="290475" y="68580"/>
                </a:cubicBezTo>
                <a:cubicBezTo>
                  <a:pt x="306477" y="73152"/>
                  <a:pt x="318669" y="85344"/>
                  <a:pt x="324003" y="100584"/>
                </a:cubicBezTo>
                <a:lnTo>
                  <a:pt x="327051" y="100584"/>
                </a:lnTo>
                <a:cubicBezTo>
                  <a:pt x="356007" y="100584"/>
                  <a:pt x="378867" y="123444"/>
                  <a:pt x="379629" y="152400"/>
                </a:cubicBezTo>
                <a:lnTo>
                  <a:pt x="379629" y="154686"/>
                </a:lnTo>
                <a:cubicBezTo>
                  <a:pt x="397155" y="164592"/>
                  <a:pt x="407061" y="183642"/>
                  <a:pt x="405537" y="203454"/>
                </a:cubicBezTo>
                <a:cubicBezTo>
                  <a:pt x="399441" y="230124"/>
                  <a:pt x="375819" y="250698"/>
                  <a:pt x="348387" y="249936"/>
                </a:cubicBezTo>
                <a:close/>
                <a:moveTo>
                  <a:pt x="510693" y="329946"/>
                </a:moveTo>
                <a:lnTo>
                  <a:pt x="458115" y="239268"/>
                </a:lnTo>
                <a:lnTo>
                  <a:pt x="458115" y="236220"/>
                </a:lnTo>
                <a:cubicBezTo>
                  <a:pt x="461163" y="152400"/>
                  <a:pt x="418491" y="73914"/>
                  <a:pt x="346101" y="32004"/>
                </a:cubicBezTo>
                <a:cubicBezTo>
                  <a:pt x="273711" y="-10668"/>
                  <a:pt x="184557" y="-10668"/>
                  <a:pt x="112167" y="32004"/>
                </a:cubicBezTo>
                <a:cubicBezTo>
                  <a:pt x="39777" y="73914"/>
                  <a:pt x="-2895" y="152400"/>
                  <a:pt x="153" y="236220"/>
                </a:cubicBezTo>
                <a:cubicBezTo>
                  <a:pt x="153" y="307848"/>
                  <a:pt x="32919" y="375666"/>
                  <a:pt x="90069" y="419100"/>
                </a:cubicBezTo>
                <a:lnTo>
                  <a:pt x="90069" y="609600"/>
                </a:lnTo>
                <a:lnTo>
                  <a:pt x="330861" y="609600"/>
                </a:lnTo>
                <a:lnTo>
                  <a:pt x="330861" y="518922"/>
                </a:lnTo>
                <a:lnTo>
                  <a:pt x="368199" y="518922"/>
                </a:lnTo>
                <a:cubicBezTo>
                  <a:pt x="392583" y="518922"/>
                  <a:pt x="415443" y="509778"/>
                  <a:pt x="432207" y="492252"/>
                </a:cubicBezTo>
                <a:cubicBezTo>
                  <a:pt x="448971" y="475488"/>
                  <a:pt x="458115" y="451866"/>
                  <a:pt x="458115" y="428244"/>
                </a:cubicBezTo>
                <a:lnTo>
                  <a:pt x="458115" y="382524"/>
                </a:lnTo>
                <a:lnTo>
                  <a:pt x="491643" y="382524"/>
                </a:lnTo>
                <a:cubicBezTo>
                  <a:pt x="511455" y="381000"/>
                  <a:pt x="528981" y="358140"/>
                  <a:pt x="510693" y="329946"/>
                </a:cubicBezTo>
                <a:close/>
              </a:path>
            </a:pathLst>
          </a:custGeom>
          <a:solidFill>
            <a:schemeClr val="bg1"/>
          </a:solidFill>
          <a:ln w="7541" cap="flat">
            <a:noFill/>
            <a:prstDash val="solid"/>
            <a:miter/>
          </a:ln>
        </p:spPr>
        <p:txBody>
          <a:bodyPr rtlCol="0" anchor="ctr"/>
          <a:lstStyle/>
          <a:p>
            <a:endParaRPr lang="en-US"/>
          </a:p>
        </p:txBody>
      </p:sp>
    </p:spTree>
    <p:extLst>
      <p:ext uri="{BB962C8B-B14F-4D97-AF65-F5344CB8AC3E}">
        <p14:creationId xmlns:p14="http://schemas.microsoft.com/office/powerpoint/2010/main" val="37207043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2A1A6A-E5A3-444D-AAC5-CAC681DC9D3F}"/>
              </a:ext>
            </a:extLst>
          </p:cNvPr>
          <p:cNvSpPr>
            <a:spLocks noGrp="1"/>
          </p:cNvSpPr>
          <p:nvPr>
            <p:ph type="body" idx="13"/>
          </p:nvPr>
        </p:nvSpPr>
        <p:spPr/>
        <p:txBody>
          <a:bodyPr/>
          <a:lstStyle/>
          <a:p>
            <a:pPr marL="0" indent="0">
              <a:buNone/>
            </a:pPr>
            <a:r>
              <a:rPr lang="en-US" dirty="0"/>
              <a:t>What are </a:t>
            </a:r>
            <a:r>
              <a:rPr lang="en-US" b="1" dirty="0"/>
              <a:t>the </a:t>
            </a:r>
            <a:r>
              <a:rPr lang="en-US" sz="3600" u="sng" dirty="0">
                <a:solidFill>
                  <a:srgbClr val="553278"/>
                </a:solidFill>
              </a:rPr>
              <a:t>benefits when parents </a:t>
            </a:r>
            <a:br>
              <a:rPr lang="en-US" sz="3600" u="sng" dirty="0">
                <a:solidFill>
                  <a:srgbClr val="553278"/>
                </a:solidFill>
              </a:rPr>
            </a:br>
            <a:r>
              <a:rPr lang="en-US" sz="3600" u="sng" dirty="0">
                <a:solidFill>
                  <a:srgbClr val="553278"/>
                </a:solidFill>
              </a:rPr>
              <a:t>and foster parents share parenting</a:t>
            </a:r>
            <a:r>
              <a:rPr lang="en-US" dirty="0"/>
              <a:t>?</a:t>
            </a:r>
          </a:p>
        </p:txBody>
      </p:sp>
      <p:grpSp>
        <p:nvGrpSpPr>
          <p:cNvPr id="11" name="Group 10">
            <a:extLst>
              <a:ext uri="{FF2B5EF4-FFF2-40B4-BE49-F238E27FC236}">
                <a16:creationId xmlns:a16="http://schemas.microsoft.com/office/drawing/2014/main" id="{C7783C8D-9A91-4984-8D2A-70B52723DE8B}"/>
              </a:ext>
            </a:extLst>
          </p:cNvPr>
          <p:cNvGrpSpPr>
            <a:grpSpLocks noChangeAspect="1"/>
          </p:cNvGrpSpPr>
          <p:nvPr/>
        </p:nvGrpSpPr>
        <p:grpSpPr>
          <a:xfrm>
            <a:off x="8077200" y="505779"/>
            <a:ext cx="822960" cy="822960"/>
            <a:chOff x="3226733" y="1188765"/>
            <a:chExt cx="914400" cy="914400"/>
          </a:xfrm>
        </p:grpSpPr>
        <p:sp>
          <p:nvSpPr>
            <p:cNvPr id="12" name="Oval 11">
              <a:extLst>
                <a:ext uri="{FF2B5EF4-FFF2-40B4-BE49-F238E27FC236}">
                  <a16:creationId xmlns:a16="http://schemas.microsoft.com/office/drawing/2014/main" id="{DB5609A2-61D7-4C8D-BEC1-65DD41166E53}"/>
                </a:ext>
              </a:extLst>
            </p:cNvPr>
            <p:cNvSpPr/>
            <p:nvPr/>
          </p:nvSpPr>
          <p:spPr>
            <a:xfrm>
              <a:off x="3226733" y="1188765"/>
              <a:ext cx="914400" cy="914400"/>
            </a:xfrm>
            <a:prstGeom prst="ellipse">
              <a:avLst/>
            </a:prstGeom>
            <a:solidFill>
              <a:srgbClr val="F89839"/>
            </a:solidFill>
            <a:ln>
              <a:solidFill>
                <a:srgbClr val="F89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aphic 22" descr="Lightbulb">
              <a:extLst>
                <a:ext uri="{FF2B5EF4-FFF2-40B4-BE49-F238E27FC236}">
                  <a16:creationId xmlns:a16="http://schemas.microsoft.com/office/drawing/2014/main" id="{E7318F72-50E8-459B-A7A2-67EFBB73C00A}"/>
                </a:ext>
              </a:extLst>
            </p:cNvPr>
            <p:cNvGrpSpPr/>
            <p:nvPr/>
          </p:nvGrpSpPr>
          <p:grpSpPr>
            <a:xfrm>
              <a:off x="3318173" y="1280205"/>
              <a:ext cx="731520" cy="731520"/>
              <a:chOff x="5637423" y="1210777"/>
              <a:chExt cx="914400" cy="914400"/>
            </a:xfrm>
          </p:grpSpPr>
          <p:sp>
            <p:nvSpPr>
              <p:cNvPr id="14" name="Freeform: Shape 13">
                <a:extLst>
                  <a:ext uri="{FF2B5EF4-FFF2-40B4-BE49-F238E27FC236}">
                    <a16:creationId xmlns:a16="http://schemas.microsoft.com/office/drawing/2014/main" id="{498B396A-B2BA-49F5-B6AC-2AADC02B4FBC}"/>
                  </a:ext>
                </a:extLst>
              </p:cNvPr>
              <p:cNvSpPr/>
              <p:nvPr/>
            </p:nvSpPr>
            <p:spPr>
              <a:xfrm>
                <a:off x="5970798" y="1820377"/>
                <a:ext cx="247650" cy="57150"/>
              </a:xfrm>
              <a:custGeom>
                <a:avLst/>
                <a:gdLst>
                  <a:gd name="connsiteX0" fmla="*/ 28575 w 247650"/>
                  <a:gd name="connsiteY0" fmla="*/ 0 h 57150"/>
                  <a:gd name="connsiteX1" fmla="*/ 219075 w 247650"/>
                  <a:gd name="connsiteY1" fmla="*/ 0 h 57150"/>
                  <a:gd name="connsiteX2" fmla="*/ 247650 w 247650"/>
                  <a:gd name="connsiteY2" fmla="*/ 28575 h 57150"/>
                  <a:gd name="connsiteX3" fmla="*/ 219075 w 247650"/>
                  <a:gd name="connsiteY3" fmla="*/ 57150 h 57150"/>
                  <a:gd name="connsiteX4" fmla="*/ 28575 w 247650"/>
                  <a:gd name="connsiteY4" fmla="*/ 57150 h 57150"/>
                  <a:gd name="connsiteX5" fmla="*/ 0 w 247650"/>
                  <a:gd name="connsiteY5" fmla="*/ 28575 h 57150"/>
                  <a:gd name="connsiteX6" fmla="*/ 28575 w 2476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solidFill>
                <a:schemeClr val="bg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2E3E715-0AF9-44D5-9269-9A39FE3F4C81}"/>
                  </a:ext>
                </a:extLst>
              </p:cNvPr>
              <p:cNvSpPr/>
              <p:nvPr/>
            </p:nvSpPr>
            <p:spPr>
              <a:xfrm>
                <a:off x="5970798" y="1915627"/>
                <a:ext cx="247650" cy="57150"/>
              </a:xfrm>
              <a:custGeom>
                <a:avLst/>
                <a:gdLst>
                  <a:gd name="connsiteX0" fmla="*/ 28575 w 247650"/>
                  <a:gd name="connsiteY0" fmla="*/ 0 h 57150"/>
                  <a:gd name="connsiteX1" fmla="*/ 219075 w 247650"/>
                  <a:gd name="connsiteY1" fmla="*/ 0 h 57150"/>
                  <a:gd name="connsiteX2" fmla="*/ 247650 w 247650"/>
                  <a:gd name="connsiteY2" fmla="*/ 28575 h 57150"/>
                  <a:gd name="connsiteX3" fmla="*/ 219075 w 247650"/>
                  <a:gd name="connsiteY3" fmla="*/ 57150 h 57150"/>
                  <a:gd name="connsiteX4" fmla="*/ 28575 w 247650"/>
                  <a:gd name="connsiteY4" fmla="*/ 57150 h 57150"/>
                  <a:gd name="connsiteX5" fmla="*/ 0 w 247650"/>
                  <a:gd name="connsiteY5" fmla="*/ 28575 h 57150"/>
                  <a:gd name="connsiteX6" fmla="*/ 28575 w 2476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D046B53-A601-4B3D-9122-A441F1BF6F13}"/>
                  </a:ext>
                </a:extLst>
              </p:cNvPr>
              <p:cNvSpPr/>
              <p:nvPr/>
            </p:nvSpPr>
            <p:spPr>
              <a:xfrm>
                <a:off x="6032711" y="2010877"/>
                <a:ext cx="123825" cy="57150"/>
              </a:xfrm>
              <a:custGeom>
                <a:avLst/>
                <a:gdLst>
                  <a:gd name="connsiteX0" fmla="*/ 0 w 123825"/>
                  <a:gd name="connsiteY0" fmla="*/ 0 h 57150"/>
                  <a:gd name="connsiteX1" fmla="*/ 61913 w 123825"/>
                  <a:gd name="connsiteY1" fmla="*/ 57150 h 57150"/>
                  <a:gd name="connsiteX2" fmla="*/ 123825 w 123825"/>
                  <a:gd name="connsiteY2" fmla="*/ 0 h 57150"/>
                  <a:gd name="connsiteX3" fmla="*/ 0 w 123825"/>
                  <a:gd name="connsiteY3" fmla="*/ 0 h 57150"/>
                </a:gdLst>
                <a:ahLst/>
                <a:cxnLst>
                  <a:cxn ang="0">
                    <a:pos x="connsiteX0" y="connsiteY0"/>
                  </a:cxn>
                  <a:cxn ang="0">
                    <a:pos x="connsiteX1" y="connsiteY1"/>
                  </a:cxn>
                  <a:cxn ang="0">
                    <a:pos x="connsiteX2" y="connsiteY2"/>
                  </a:cxn>
                  <a:cxn ang="0">
                    <a:pos x="connsiteX3" y="connsiteY3"/>
                  </a:cxn>
                </a:cxnLst>
                <a:rect l="l" t="t" r="r" b="b"/>
                <a:pathLst>
                  <a:path w="123825" h="57150">
                    <a:moveTo>
                      <a:pt x="0" y="0"/>
                    </a:moveTo>
                    <a:cubicBezTo>
                      <a:pt x="2857" y="32385"/>
                      <a:pt x="29527" y="57150"/>
                      <a:pt x="61913" y="57150"/>
                    </a:cubicBezTo>
                    <a:cubicBezTo>
                      <a:pt x="94298" y="57150"/>
                      <a:pt x="120968" y="32385"/>
                      <a:pt x="123825" y="0"/>
                    </a:cubicBezTo>
                    <a:lnTo>
                      <a:pt x="0"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E75AAA1-6B9C-466D-AEC3-8D9B4EC0656A}"/>
                  </a:ext>
                </a:extLst>
              </p:cNvPr>
              <p:cNvSpPr/>
              <p:nvPr/>
            </p:nvSpPr>
            <p:spPr>
              <a:xfrm>
                <a:off x="5846973" y="1267927"/>
                <a:ext cx="495300" cy="514350"/>
              </a:xfrm>
              <a:custGeom>
                <a:avLst/>
                <a:gdLst>
                  <a:gd name="connsiteX0" fmla="*/ 247650 w 495300"/>
                  <a:gd name="connsiteY0" fmla="*/ 0 h 514350"/>
                  <a:gd name="connsiteX1" fmla="*/ 247650 w 495300"/>
                  <a:gd name="connsiteY1" fmla="*/ 0 h 514350"/>
                  <a:gd name="connsiteX2" fmla="*/ 247650 w 495300"/>
                  <a:gd name="connsiteY2" fmla="*/ 0 h 514350"/>
                  <a:gd name="connsiteX3" fmla="*/ 0 w 495300"/>
                  <a:gd name="connsiteY3" fmla="*/ 244793 h 514350"/>
                  <a:gd name="connsiteX4" fmla="*/ 0 w 495300"/>
                  <a:gd name="connsiteY4" fmla="*/ 253365 h 514350"/>
                  <a:gd name="connsiteX5" fmla="*/ 17145 w 495300"/>
                  <a:gd name="connsiteY5" fmla="*/ 339090 h 514350"/>
                  <a:gd name="connsiteX6" fmla="*/ 60007 w 495300"/>
                  <a:gd name="connsiteY6" fmla="*/ 409575 h 514350"/>
                  <a:gd name="connsiteX7" fmla="*/ 118110 w 495300"/>
                  <a:gd name="connsiteY7" fmla="*/ 503873 h 514350"/>
                  <a:gd name="connsiteX8" fmla="*/ 135255 w 495300"/>
                  <a:gd name="connsiteY8" fmla="*/ 514350 h 514350"/>
                  <a:gd name="connsiteX9" fmla="*/ 360045 w 495300"/>
                  <a:gd name="connsiteY9" fmla="*/ 514350 h 514350"/>
                  <a:gd name="connsiteX10" fmla="*/ 377190 w 495300"/>
                  <a:gd name="connsiteY10" fmla="*/ 503873 h 514350"/>
                  <a:gd name="connsiteX11" fmla="*/ 435292 w 495300"/>
                  <a:gd name="connsiteY11" fmla="*/ 409575 h 514350"/>
                  <a:gd name="connsiteX12" fmla="*/ 478155 w 495300"/>
                  <a:gd name="connsiteY12" fmla="*/ 339090 h 514350"/>
                  <a:gd name="connsiteX13" fmla="*/ 495300 w 495300"/>
                  <a:gd name="connsiteY13" fmla="*/ 253365 h 514350"/>
                  <a:gd name="connsiteX14" fmla="*/ 495300 w 495300"/>
                  <a:gd name="connsiteY14" fmla="*/ 244793 h 514350"/>
                  <a:gd name="connsiteX15" fmla="*/ 247650 w 495300"/>
                  <a:gd name="connsiteY15" fmla="*/ 0 h 514350"/>
                  <a:gd name="connsiteX16" fmla="*/ 438150 w 495300"/>
                  <a:gd name="connsiteY16" fmla="*/ 252413 h 514350"/>
                  <a:gd name="connsiteX17" fmla="*/ 424815 w 495300"/>
                  <a:gd name="connsiteY17" fmla="*/ 319088 h 514350"/>
                  <a:gd name="connsiteX18" fmla="*/ 392430 w 495300"/>
                  <a:gd name="connsiteY18" fmla="*/ 371475 h 514350"/>
                  <a:gd name="connsiteX19" fmla="*/ 337185 w 495300"/>
                  <a:gd name="connsiteY19" fmla="*/ 457200 h 514350"/>
                  <a:gd name="connsiteX20" fmla="*/ 247650 w 495300"/>
                  <a:gd name="connsiteY20" fmla="*/ 457200 h 514350"/>
                  <a:gd name="connsiteX21" fmla="*/ 159068 w 495300"/>
                  <a:gd name="connsiteY21" fmla="*/ 457200 h 514350"/>
                  <a:gd name="connsiteX22" fmla="*/ 103823 w 495300"/>
                  <a:gd name="connsiteY22" fmla="*/ 371475 h 514350"/>
                  <a:gd name="connsiteX23" fmla="*/ 71438 w 495300"/>
                  <a:gd name="connsiteY23" fmla="*/ 319088 h 514350"/>
                  <a:gd name="connsiteX24" fmla="*/ 58103 w 495300"/>
                  <a:gd name="connsiteY24" fmla="*/ 252413 h 514350"/>
                  <a:gd name="connsiteX25" fmla="*/ 58103 w 495300"/>
                  <a:gd name="connsiteY25" fmla="*/ 244793 h 514350"/>
                  <a:gd name="connsiteX26" fmla="*/ 248602 w 495300"/>
                  <a:gd name="connsiteY26" fmla="*/ 56197 h 514350"/>
                  <a:gd name="connsiteX27" fmla="*/ 248602 w 495300"/>
                  <a:gd name="connsiteY27" fmla="*/ 56197 h 514350"/>
                  <a:gd name="connsiteX28" fmla="*/ 248602 w 495300"/>
                  <a:gd name="connsiteY28" fmla="*/ 56197 h 514350"/>
                  <a:gd name="connsiteX29" fmla="*/ 248602 w 495300"/>
                  <a:gd name="connsiteY29" fmla="*/ 56197 h 514350"/>
                  <a:gd name="connsiteX30" fmla="*/ 248602 w 495300"/>
                  <a:gd name="connsiteY30" fmla="*/ 56197 h 514350"/>
                  <a:gd name="connsiteX31" fmla="*/ 248602 w 495300"/>
                  <a:gd name="connsiteY31" fmla="*/ 56197 h 514350"/>
                  <a:gd name="connsiteX32" fmla="*/ 248602 w 495300"/>
                  <a:gd name="connsiteY32" fmla="*/ 56197 h 514350"/>
                  <a:gd name="connsiteX33" fmla="*/ 439103 w 495300"/>
                  <a:gd name="connsiteY33" fmla="*/ 244793 h 514350"/>
                  <a:gd name="connsiteX34" fmla="*/ 439103 w 495300"/>
                  <a:gd name="connsiteY34" fmla="*/ 252413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5300" h="514350">
                    <a:moveTo>
                      <a:pt x="247650" y="0"/>
                    </a:moveTo>
                    <a:cubicBezTo>
                      <a:pt x="247650" y="0"/>
                      <a:pt x="247650" y="0"/>
                      <a:pt x="247650" y="0"/>
                    </a:cubicBezTo>
                    <a:cubicBezTo>
                      <a:pt x="247650" y="0"/>
                      <a:pt x="247650" y="0"/>
                      <a:pt x="247650" y="0"/>
                    </a:cubicBezTo>
                    <a:cubicBezTo>
                      <a:pt x="112395" y="952"/>
                      <a:pt x="2857" y="109538"/>
                      <a:pt x="0" y="244793"/>
                    </a:cubicBezTo>
                    <a:lnTo>
                      <a:pt x="0" y="253365"/>
                    </a:lnTo>
                    <a:cubicBezTo>
                      <a:pt x="953" y="282893"/>
                      <a:pt x="6668" y="311468"/>
                      <a:pt x="17145" y="339090"/>
                    </a:cubicBezTo>
                    <a:cubicBezTo>
                      <a:pt x="27622" y="364808"/>
                      <a:pt x="41910" y="388620"/>
                      <a:pt x="60007" y="409575"/>
                    </a:cubicBezTo>
                    <a:cubicBezTo>
                      <a:pt x="82868" y="434340"/>
                      <a:pt x="107632" y="482918"/>
                      <a:pt x="118110" y="503873"/>
                    </a:cubicBezTo>
                    <a:cubicBezTo>
                      <a:pt x="120968" y="510540"/>
                      <a:pt x="127635" y="514350"/>
                      <a:pt x="135255" y="514350"/>
                    </a:cubicBezTo>
                    <a:lnTo>
                      <a:pt x="360045" y="514350"/>
                    </a:lnTo>
                    <a:cubicBezTo>
                      <a:pt x="367665" y="514350"/>
                      <a:pt x="374333" y="510540"/>
                      <a:pt x="377190" y="503873"/>
                    </a:cubicBezTo>
                    <a:cubicBezTo>
                      <a:pt x="387668" y="482918"/>
                      <a:pt x="412433" y="434340"/>
                      <a:pt x="435292" y="409575"/>
                    </a:cubicBezTo>
                    <a:cubicBezTo>
                      <a:pt x="453390" y="388620"/>
                      <a:pt x="468630" y="364808"/>
                      <a:pt x="478155" y="339090"/>
                    </a:cubicBezTo>
                    <a:cubicBezTo>
                      <a:pt x="488633" y="311468"/>
                      <a:pt x="494348" y="282893"/>
                      <a:pt x="495300" y="253365"/>
                    </a:cubicBezTo>
                    <a:lnTo>
                      <a:pt x="495300" y="244793"/>
                    </a:lnTo>
                    <a:cubicBezTo>
                      <a:pt x="492442" y="109538"/>
                      <a:pt x="382905" y="952"/>
                      <a:pt x="247650" y="0"/>
                    </a:cubicBezTo>
                    <a:close/>
                    <a:moveTo>
                      <a:pt x="438150" y="252413"/>
                    </a:moveTo>
                    <a:cubicBezTo>
                      <a:pt x="437198" y="275273"/>
                      <a:pt x="432435" y="298133"/>
                      <a:pt x="424815" y="319088"/>
                    </a:cubicBezTo>
                    <a:cubicBezTo>
                      <a:pt x="417195" y="338138"/>
                      <a:pt x="406717" y="356235"/>
                      <a:pt x="392430" y="371475"/>
                    </a:cubicBezTo>
                    <a:cubicBezTo>
                      <a:pt x="370523" y="398145"/>
                      <a:pt x="351473" y="426720"/>
                      <a:pt x="337185" y="457200"/>
                    </a:cubicBezTo>
                    <a:lnTo>
                      <a:pt x="247650" y="457200"/>
                    </a:lnTo>
                    <a:lnTo>
                      <a:pt x="159068" y="457200"/>
                    </a:lnTo>
                    <a:cubicBezTo>
                      <a:pt x="143827" y="426720"/>
                      <a:pt x="124777" y="398145"/>
                      <a:pt x="103823" y="371475"/>
                    </a:cubicBezTo>
                    <a:cubicBezTo>
                      <a:pt x="90488" y="356235"/>
                      <a:pt x="79057" y="338138"/>
                      <a:pt x="71438" y="319088"/>
                    </a:cubicBezTo>
                    <a:cubicBezTo>
                      <a:pt x="62865" y="298133"/>
                      <a:pt x="59055" y="275273"/>
                      <a:pt x="58103" y="252413"/>
                    </a:cubicBezTo>
                    <a:lnTo>
                      <a:pt x="58103" y="244793"/>
                    </a:lnTo>
                    <a:cubicBezTo>
                      <a:pt x="60007" y="140970"/>
                      <a:pt x="144780" y="57150"/>
                      <a:pt x="248602" y="56197"/>
                    </a:cubicBezTo>
                    <a:lnTo>
                      <a:pt x="248602" y="56197"/>
                    </a:lnTo>
                    <a:lnTo>
                      <a:pt x="248602" y="56197"/>
                    </a:lnTo>
                    <a:cubicBezTo>
                      <a:pt x="248602" y="56197"/>
                      <a:pt x="248602" y="56197"/>
                      <a:pt x="248602" y="56197"/>
                    </a:cubicBezTo>
                    <a:cubicBezTo>
                      <a:pt x="248602" y="56197"/>
                      <a:pt x="248602" y="56197"/>
                      <a:pt x="248602" y="56197"/>
                    </a:cubicBezTo>
                    <a:lnTo>
                      <a:pt x="248602" y="56197"/>
                    </a:lnTo>
                    <a:lnTo>
                      <a:pt x="248602" y="56197"/>
                    </a:lnTo>
                    <a:cubicBezTo>
                      <a:pt x="352425" y="57150"/>
                      <a:pt x="437198" y="140018"/>
                      <a:pt x="439103" y="244793"/>
                    </a:cubicBezTo>
                    <a:lnTo>
                      <a:pt x="439103" y="252413"/>
                    </a:lnTo>
                    <a:close/>
                  </a:path>
                </a:pathLst>
              </a:custGeom>
              <a:solidFill>
                <a:schemeClr val="bg1"/>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503243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2A1A6A-E5A3-444D-AAC5-CAC681DC9D3F}"/>
              </a:ext>
            </a:extLst>
          </p:cNvPr>
          <p:cNvSpPr>
            <a:spLocks noGrp="1"/>
          </p:cNvSpPr>
          <p:nvPr>
            <p:ph type="body" idx="13"/>
          </p:nvPr>
        </p:nvSpPr>
        <p:spPr/>
        <p:txBody>
          <a:bodyPr/>
          <a:lstStyle/>
          <a:p>
            <a:pPr marL="0" indent="0">
              <a:buNone/>
            </a:pPr>
            <a:r>
              <a:rPr lang="en-US" dirty="0"/>
              <a:t>What are the </a:t>
            </a:r>
            <a:r>
              <a:rPr lang="en-US" sz="3600" u="sng" dirty="0">
                <a:solidFill>
                  <a:srgbClr val="553278"/>
                </a:solidFill>
              </a:rPr>
              <a:t>benefits to the foster parents</a:t>
            </a:r>
            <a:r>
              <a:rPr lang="en-US" sz="3600" dirty="0">
                <a:solidFill>
                  <a:srgbClr val="553278"/>
                </a:solidFill>
              </a:rPr>
              <a:t> </a:t>
            </a:r>
            <a:r>
              <a:rPr lang="en-US" dirty="0"/>
              <a:t>when caring, nurturing, and decision making is shared with parents?</a:t>
            </a:r>
          </a:p>
        </p:txBody>
      </p:sp>
      <p:grpSp>
        <p:nvGrpSpPr>
          <p:cNvPr id="11" name="Group 10">
            <a:extLst>
              <a:ext uri="{FF2B5EF4-FFF2-40B4-BE49-F238E27FC236}">
                <a16:creationId xmlns:a16="http://schemas.microsoft.com/office/drawing/2014/main" id="{FA15A3C8-C811-4BCB-B47C-FFCECD7883CB}"/>
              </a:ext>
            </a:extLst>
          </p:cNvPr>
          <p:cNvGrpSpPr>
            <a:grpSpLocks noChangeAspect="1"/>
          </p:cNvGrpSpPr>
          <p:nvPr/>
        </p:nvGrpSpPr>
        <p:grpSpPr>
          <a:xfrm>
            <a:off x="8077200" y="505779"/>
            <a:ext cx="822960" cy="822960"/>
            <a:chOff x="3226733" y="1188765"/>
            <a:chExt cx="914400" cy="914400"/>
          </a:xfrm>
        </p:grpSpPr>
        <p:sp>
          <p:nvSpPr>
            <p:cNvPr id="12" name="Oval 11">
              <a:extLst>
                <a:ext uri="{FF2B5EF4-FFF2-40B4-BE49-F238E27FC236}">
                  <a16:creationId xmlns:a16="http://schemas.microsoft.com/office/drawing/2014/main" id="{13C35C27-236F-4F7E-940C-5123D6C55D60}"/>
                </a:ext>
              </a:extLst>
            </p:cNvPr>
            <p:cNvSpPr/>
            <p:nvPr/>
          </p:nvSpPr>
          <p:spPr>
            <a:xfrm>
              <a:off x="3226733" y="1188765"/>
              <a:ext cx="914400" cy="914400"/>
            </a:xfrm>
            <a:prstGeom prst="ellipse">
              <a:avLst/>
            </a:prstGeom>
            <a:solidFill>
              <a:srgbClr val="F89839"/>
            </a:solidFill>
            <a:ln>
              <a:solidFill>
                <a:srgbClr val="F89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aphic 22" descr="Lightbulb">
              <a:extLst>
                <a:ext uri="{FF2B5EF4-FFF2-40B4-BE49-F238E27FC236}">
                  <a16:creationId xmlns:a16="http://schemas.microsoft.com/office/drawing/2014/main" id="{9D5EFDAC-7D31-4A5D-A1F3-5C185C8276E0}"/>
                </a:ext>
              </a:extLst>
            </p:cNvPr>
            <p:cNvGrpSpPr/>
            <p:nvPr/>
          </p:nvGrpSpPr>
          <p:grpSpPr>
            <a:xfrm>
              <a:off x="3318173" y="1280205"/>
              <a:ext cx="731520" cy="731520"/>
              <a:chOff x="5637423" y="1210777"/>
              <a:chExt cx="914400" cy="914400"/>
            </a:xfrm>
          </p:grpSpPr>
          <p:sp>
            <p:nvSpPr>
              <p:cNvPr id="14" name="Freeform: Shape 13">
                <a:extLst>
                  <a:ext uri="{FF2B5EF4-FFF2-40B4-BE49-F238E27FC236}">
                    <a16:creationId xmlns:a16="http://schemas.microsoft.com/office/drawing/2014/main" id="{78AA1DDA-1BA7-4305-AABD-429827629D4E}"/>
                  </a:ext>
                </a:extLst>
              </p:cNvPr>
              <p:cNvSpPr/>
              <p:nvPr/>
            </p:nvSpPr>
            <p:spPr>
              <a:xfrm>
                <a:off x="5970798" y="1820377"/>
                <a:ext cx="247650" cy="57150"/>
              </a:xfrm>
              <a:custGeom>
                <a:avLst/>
                <a:gdLst>
                  <a:gd name="connsiteX0" fmla="*/ 28575 w 247650"/>
                  <a:gd name="connsiteY0" fmla="*/ 0 h 57150"/>
                  <a:gd name="connsiteX1" fmla="*/ 219075 w 247650"/>
                  <a:gd name="connsiteY1" fmla="*/ 0 h 57150"/>
                  <a:gd name="connsiteX2" fmla="*/ 247650 w 247650"/>
                  <a:gd name="connsiteY2" fmla="*/ 28575 h 57150"/>
                  <a:gd name="connsiteX3" fmla="*/ 219075 w 247650"/>
                  <a:gd name="connsiteY3" fmla="*/ 57150 h 57150"/>
                  <a:gd name="connsiteX4" fmla="*/ 28575 w 247650"/>
                  <a:gd name="connsiteY4" fmla="*/ 57150 h 57150"/>
                  <a:gd name="connsiteX5" fmla="*/ 0 w 247650"/>
                  <a:gd name="connsiteY5" fmla="*/ 28575 h 57150"/>
                  <a:gd name="connsiteX6" fmla="*/ 28575 w 2476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solidFill>
                <a:schemeClr val="bg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8C482C8-5D8E-4622-8271-69552372B7DE}"/>
                  </a:ext>
                </a:extLst>
              </p:cNvPr>
              <p:cNvSpPr/>
              <p:nvPr/>
            </p:nvSpPr>
            <p:spPr>
              <a:xfrm>
                <a:off x="5970798" y="1915627"/>
                <a:ext cx="247650" cy="57150"/>
              </a:xfrm>
              <a:custGeom>
                <a:avLst/>
                <a:gdLst>
                  <a:gd name="connsiteX0" fmla="*/ 28575 w 247650"/>
                  <a:gd name="connsiteY0" fmla="*/ 0 h 57150"/>
                  <a:gd name="connsiteX1" fmla="*/ 219075 w 247650"/>
                  <a:gd name="connsiteY1" fmla="*/ 0 h 57150"/>
                  <a:gd name="connsiteX2" fmla="*/ 247650 w 247650"/>
                  <a:gd name="connsiteY2" fmla="*/ 28575 h 57150"/>
                  <a:gd name="connsiteX3" fmla="*/ 219075 w 247650"/>
                  <a:gd name="connsiteY3" fmla="*/ 57150 h 57150"/>
                  <a:gd name="connsiteX4" fmla="*/ 28575 w 247650"/>
                  <a:gd name="connsiteY4" fmla="*/ 57150 h 57150"/>
                  <a:gd name="connsiteX5" fmla="*/ 0 w 247650"/>
                  <a:gd name="connsiteY5" fmla="*/ 28575 h 57150"/>
                  <a:gd name="connsiteX6" fmla="*/ 28575 w 2476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D11FEE0-E283-4FF4-B58D-D269F452282F}"/>
                  </a:ext>
                </a:extLst>
              </p:cNvPr>
              <p:cNvSpPr/>
              <p:nvPr/>
            </p:nvSpPr>
            <p:spPr>
              <a:xfrm>
                <a:off x="6032711" y="2010877"/>
                <a:ext cx="123825" cy="57150"/>
              </a:xfrm>
              <a:custGeom>
                <a:avLst/>
                <a:gdLst>
                  <a:gd name="connsiteX0" fmla="*/ 0 w 123825"/>
                  <a:gd name="connsiteY0" fmla="*/ 0 h 57150"/>
                  <a:gd name="connsiteX1" fmla="*/ 61913 w 123825"/>
                  <a:gd name="connsiteY1" fmla="*/ 57150 h 57150"/>
                  <a:gd name="connsiteX2" fmla="*/ 123825 w 123825"/>
                  <a:gd name="connsiteY2" fmla="*/ 0 h 57150"/>
                  <a:gd name="connsiteX3" fmla="*/ 0 w 123825"/>
                  <a:gd name="connsiteY3" fmla="*/ 0 h 57150"/>
                </a:gdLst>
                <a:ahLst/>
                <a:cxnLst>
                  <a:cxn ang="0">
                    <a:pos x="connsiteX0" y="connsiteY0"/>
                  </a:cxn>
                  <a:cxn ang="0">
                    <a:pos x="connsiteX1" y="connsiteY1"/>
                  </a:cxn>
                  <a:cxn ang="0">
                    <a:pos x="connsiteX2" y="connsiteY2"/>
                  </a:cxn>
                  <a:cxn ang="0">
                    <a:pos x="connsiteX3" y="connsiteY3"/>
                  </a:cxn>
                </a:cxnLst>
                <a:rect l="l" t="t" r="r" b="b"/>
                <a:pathLst>
                  <a:path w="123825" h="57150">
                    <a:moveTo>
                      <a:pt x="0" y="0"/>
                    </a:moveTo>
                    <a:cubicBezTo>
                      <a:pt x="2857" y="32385"/>
                      <a:pt x="29527" y="57150"/>
                      <a:pt x="61913" y="57150"/>
                    </a:cubicBezTo>
                    <a:cubicBezTo>
                      <a:pt x="94298" y="57150"/>
                      <a:pt x="120968" y="32385"/>
                      <a:pt x="123825" y="0"/>
                    </a:cubicBezTo>
                    <a:lnTo>
                      <a:pt x="0"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4F626BA-6A67-4A71-A35F-C32E6EC4F104}"/>
                  </a:ext>
                </a:extLst>
              </p:cNvPr>
              <p:cNvSpPr/>
              <p:nvPr/>
            </p:nvSpPr>
            <p:spPr>
              <a:xfrm>
                <a:off x="5846973" y="1267927"/>
                <a:ext cx="495300" cy="514350"/>
              </a:xfrm>
              <a:custGeom>
                <a:avLst/>
                <a:gdLst>
                  <a:gd name="connsiteX0" fmla="*/ 247650 w 495300"/>
                  <a:gd name="connsiteY0" fmla="*/ 0 h 514350"/>
                  <a:gd name="connsiteX1" fmla="*/ 247650 w 495300"/>
                  <a:gd name="connsiteY1" fmla="*/ 0 h 514350"/>
                  <a:gd name="connsiteX2" fmla="*/ 247650 w 495300"/>
                  <a:gd name="connsiteY2" fmla="*/ 0 h 514350"/>
                  <a:gd name="connsiteX3" fmla="*/ 0 w 495300"/>
                  <a:gd name="connsiteY3" fmla="*/ 244793 h 514350"/>
                  <a:gd name="connsiteX4" fmla="*/ 0 w 495300"/>
                  <a:gd name="connsiteY4" fmla="*/ 253365 h 514350"/>
                  <a:gd name="connsiteX5" fmla="*/ 17145 w 495300"/>
                  <a:gd name="connsiteY5" fmla="*/ 339090 h 514350"/>
                  <a:gd name="connsiteX6" fmla="*/ 60007 w 495300"/>
                  <a:gd name="connsiteY6" fmla="*/ 409575 h 514350"/>
                  <a:gd name="connsiteX7" fmla="*/ 118110 w 495300"/>
                  <a:gd name="connsiteY7" fmla="*/ 503873 h 514350"/>
                  <a:gd name="connsiteX8" fmla="*/ 135255 w 495300"/>
                  <a:gd name="connsiteY8" fmla="*/ 514350 h 514350"/>
                  <a:gd name="connsiteX9" fmla="*/ 360045 w 495300"/>
                  <a:gd name="connsiteY9" fmla="*/ 514350 h 514350"/>
                  <a:gd name="connsiteX10" fmla="*/ 377190 w 495300"/>
                  <a:gd name="connsiteY10" fmla="*/ 503873 h 514350"/>
                  <a:gd name="connsiteX11" fmla="*/ 435292 w 495300"/>
                  <a:gd name="connsiteY11" fmla="*/ 409575 h 514350"/>
                  <a:gd name="connsiteX12" fmla="*/ 478155 w 495300"/>
                  <a:gd name="connsiteY12" fmla="*/ 339090 h 514350"/>
                  <a:gd name="connsiteX13" fmla="*/ 495300 w 495300"/>
                  <a:gd name="connsiteY13" fmla="*/ 253365 h 514350"/>
                  <a:gd name="connsiteX14" fmla="*/ 495300 w 495300"/>
                  <a:gd name="connsiteY14" fmla="*/ 244793 h 514350"/>
                  <a:gd name="connsiteX15" fmla="*/ 247650 w 495300"/>
                  <a:gd name="connsiteY15" fmla="*/ 0 h 514350"/>
                  <a:gd name="connsiteX16" fmla="*/ 438150 w 495300"/>
                  <a:gd name="connsiteY16" fmla="*/ 252413 h 514350"/>
                  <a:gd name="connsiteX17" fmla="*/ 424815 w 495300"/>
                  <a:gd name="connsiteY17" fmla="*/ 319088 h 514350"/>
                  <a:gd name="connsiteX18" fmla="*/ 392430 w 495300"/>
                  <a:gd name="connsiteY18" fmla="*/ 371475 h 514350"/>
                  <a:gd name="connsiteX19" fmla="*/ 337185 w 495300"/>
                  <a:gd name="connsiteY19" fmla="*/ 457200 h 514350"/>
                  <a:gd name="connsiteX20" fmla="*/ 247650 w 495300"/>
                  <a:gd name="connsiteY20" fmla="*/ 457200 h 514350"/>
                  <a:gd name="connsiteX21" fmla="*/ 159068 w 495300"/>
                  <a:gd name="connsiteY21" fmla="*/ 457200 h 514350"/>
                  <a:gd name="connsiteX22" fmla="*/ 103823 w 495300"/>
                  <a:gd name="connsiteY22" fmla="*/ 371475 h 514350"/>
                  <a:gd name="connsiteX23" fmla="*/ 71438 w 495300"/>
                  <a:gd name="connsiteY23" fmla="*/ 319088 h 514350"/>
                  <a:gd name="connsiteX24" fmla="*/ 58103 w 495300"/>
                  <a:gd name="connsiteY24" fmla="*/ 252413 h 514350"/>
                  <a:gd name="connsiteX25" fmla="*/ 58103 w 495300"/>
                  <a:gd name="connsiteY25" fmla="*/ 244793 h 514350"/>
                  <a:gd name="connsiteX26" fmla="*/ 248602 w 495300"/>
                  <a:gd name="connsiteY26" fmla="*/ 56197 h 514350"/>
                  <a:gd name="connsiteX27" fmla="*/ 248602 w 495300"/>
                  <a:gd name="connsiteY27" fmla="*/ 56197 h 514350"/>
                  <a:gd name="connsiteX28" fmla="*/ 248602 w 495300"/>
                  <a:gd name="connsiteY28" fmla="*/ 56197 h 514350"/>
                  <a:gd name="connsiteX29" fmla="*/ 248602 w 495300"/>
                  <a:gd name="connsiteY29" fmla="*/ 56197 h 514350"/>
                  <a:gd name="connsiteX30" fmla="*/ 248602 w 495300"/>
                  <a:gd name="connsiteY30" fmla="*/ 56197 h 514350"/>
                  <a:gd name="connsiteX31" fmla="*/ 248602 w 495300"/>
                  <a:gd name="connsiteY31" fmla="*/ 56197 h 514350"/>
                  <a:gd name="connsiteX32" fmla="*/ 248602 w 495300"/>
                  <a:gd name="connsiteY32" fmla="*/ 56197 h 514350"/>
                  <a:gd name="connsiteX33" fmla="*/ 439103 w 495300"/>
                  <a:gd name="connsiteY33" fmla="*/ 244793 h 514350"/>
                  <a:gd name="connsiteX34" fmla="*/ 439103 w 495300"/>
                  <a:gd name="connsiteY34" fmla="*/ 252413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5300" h="514350">
                    <a:moveTo>
                      <a:pt x="247650" y="0"/>
                    </a:moveTo>
                    <a:cubicBezTo>
                      <a:pt x="247650" y="0"/>
                      <a:pt x="247650" y="0"/>
                      <a:pt x="247650" y="0"/>
                    </a:cubicBezTo>
                    <a:cubicBezTo>
                      <a:pt x="247650" y="0"/>
                      <a:pt x="247650" y="0"/>
                      <a:pt x="247650" y="0"/>
                    </a:cubicBezTo>
                    <a:cubicBezTo>
                      <a:pt x="112395" y="952"/>
                      <a:pt x="2857" y="109538"/>
                      <a:pt x="0" y="244793"/>
                    </a:cubicBezTo>
                    <a:lnTo>
                      <a:pt x="0" y="253365"/>
                    </a:lnTo>
                    <a:cubicBezTo>
                      <a:pt x="953" y="282893"/>
                      <a:pt x="6668" y="311468"/>
                      <a:pt x="17145" y="339090"/>
                    </a:cubicBezTo>
                    <a:cubicBezTo>
                      <a:pt x="27622" y="364808"/>
                      <a:pt x="41910" y="388620"/>
                      <a:pt x="60007" y="409575"/>
                    </a:cubicBezTo>
                    <a:cubicBezTo>
                      <a:pt x="82868" y="434340"/>
                      <a:pt x="107632" y="482918"/>
                      <a:pt x="118110" y="503873"/>
                    </a:cubicBezTo>
                    <a:cubicBezTo>
                      <a:pt x="120968" y="510540"/>
                      <a:pt x="127635" y="514350"/>
                      <a:pt x="135255" y="514350"/>
                    </a:cubicBezTo>
                    <a:lnTo>
                      <a:pt x="360045" y="514350"/>
                    </a:lnTo>
                    <a:cubicBezTo>
                      <a:pt x="367665" y="514350"/>
                      <a:pt x="374333" y="510540"/>
                      <a:pt x="377190" y="503873"/>
                    </a:cubicBezTo>
                    <a:cubicBezTo>
                      <a:pt x="387668" y="482918"/>
                      <a:pt x="412433" y="434340"/>
                      <a:pt x="435292" y="409575"/>
                    </a:cubicBezTo>
                    <a:cubicBezTo>
                      <a:pt x="453390" y="388620"/>
                      <a:pt x="468630" y="364808"/>
                      <a:pt x="478155" y="339090"/>
                    </a:cubicBezTo>
                    <a:cubicBezTo>
                      <a:pt x="488633" y="311468"/>
                      <a:pt x="494348" y="282893"/>
                      <a:pt x="495300" y="253365"/>
                    </a:cubicBezTo>
                    <a:lnTo>
                      <a:pt x="495300" y="244793"/>
                    </a:lnTo>
                    <a:cubicBezTo>
                      <a:pt x="492442" y="109538"/>
                      <a:pt x="382905" y="952"/>
                      <a:pt x="247650" y="0"/>
                    </a:cubicBezTo>
                    <a:close/>
                    <a:moveTo>
                      <a:pt x="438150" y="252413"/>
                    </a:moveTo>
                    <a:cubicBezTo>
                      <a:pt x="437198" y="275273"/>
                      <a:pt x="432435" y="298133"/>
                      <a:pt x="424815" y="319088"/>
                    </a:cubicBezTo>
                    <a:cubicBezTo>
                      <a:pt x="417195" y="338138"/>
                      <a:pt x="406717" y="356235"/>
                      <a:pt x="392430" y="371475"/>
                    </a:cubicBezTo>
                    <a:cubicBezTo>
                      <a:pt x="370523" y="398145"/>
                      <a:pt x="351473" y="426720"/>
                      <a:pt x="337185" y="457200"/>
                    </a:cubicBezTo>
                    <a:lnTo>
                      <a:pt x="247650" y="457200"/>
                    </a:lnTo>
                    <a:lnTo>
                      <a:pt x="159068" y="457200"/>
                    </a:lnTo>
                    <a:cubicBezTo>
                      <a:pt x="143827" y="426720"/>
                      <a:pt x="124777" y="398145"/>
                      <a:pt x="103823" y="371475"/>
                    </a:cubicBezTo>
                    <a:cubicBezTo>
                      <a:pt x="90488" y="356235"/>
                      <a:pt x="79057" y="338138"/>
                      <a:pt x="71438" y="319088"/>
                    </a:cubicBezTo>
                    <a:cubicBezTo>
                      <a:pt x="62865" y="298133"/>
                      <a:pt x="59055" y="275273"/>
                      <a:pt x="58103" y="252413"/>
                    </a:cubicBezTo>
                    <a:lnTo>
                      <a:pt x="58103" y="244793"/>
                    </a:lnTo>
                    <a:cubicBezTo>
                      <a:pt x="60007" y="140970"/>
                      <a:pt x="144780" y="57150"/>
                      <a:pt x="248602" y="56197"/>
                    </a:cubicBezTo>
                    <a:lnTo>
                      <a:pt x="248602" y="56197"/>
                    </a:lnTo>
                    <a:lnTo>
                      <a:pt x="248602" y="56197"/>
                    </a:lnTo>
                    <a:cubicBezTo>
                      <a:pt x="248602" y="56197"/>
                      <a:pt x="248602" y="56197"/>
                      <a:pt x="248602" y="56197"/>
                    </a:cubicBezTo>
                    <a:cubicBezTo>
                      <a:pt x="248602" y="56197"/>
                      <a:pt x="248602" y="56197"/>
                      <a:pt x="248602" y="56197"/>
                    </a:cubicBezTo>
                    <a:lnTo>
                      <a:pt x="248602" y="56197"/>
                    </a:lnTo>
                    <a:lnTo>
                      <a:pt x="248602" y="56197"/>
                    </a:lnTo>
                    <a:cubicBezTo>
                      <a:pt x="352425" y="57150"/>
                      <a:pt x="437198" y="140018"/>
                      <a:pt x="439103" y="244793"/>
                    </a:cubicBezTo>
                    <a:lnTo>
                      <a:pt x="439103" y="252413"/>
                    </a:lnTo>
                    <a:close/>
                  </a:path>
                </a:pathLst>
              </a:custGeom>
              <a:solidFill>
                <a:schemeClr val="bg1"/>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0489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E9336B-6025-4CDB-BB59-185D377B0F8B}"/>
              </a:ext>
            </a:extLst>
          </p:cNvPr>
          <p:cNvSpPr>
            <a:spLocks noGrp="1"/>
          </p:cNvSpPr>
          <p:nvPr>
            <p:ph type="body" idx="1"/>
          </p:nvPr>
        </p:nvSpPr>
        <p:spPr/>
        <p:txBody>
          <a:bodyPr/>
          <a:lstStyle/>
          <a:p>
            <a:pPr marL="684213" lvl="1" indent="-342900">
              <a:spcBef>
                <a:spcPts val="0"/>
              </a:spcBef>
              <a:spcAft>
                <a:spcPts val="3000"/>
              </a:spcAft>
              <a:buFont typeface="Arial" panose="020B0604020202020204" pitchFamily="34" charset="0"/>
              <a:buChar char="•"/>
            </a:pPr>
            <a:r>
              <a:rPr lang="en-US" sz="2400" b="1" dirty="0">
                <a:solidFill>
                  <a:srgbClr val="646569"/>
                </a:solidFill>
              </a:rPr>
              <a:t>Name one achievement of your team</a:t>
            </a:r>
          </a:p>
          <a:p>
            <a:pPr marL="684213" lvl="1" indent="-342900">
              <a:spcBef>
                <a:spcPts val="0"/>
              </a:spcBef>
              <a:spcAft>
                <a:spcPts val="3000"/>
              </a:spcAft>
              <a:buFont typeface="Arial" panose="020B0604020202020204" pitchFamily="34" charset="0"/>
              <a:buChar char="•"/>
            </a:pPr>
            <a:r>
              <a:rPr lang="en-US" sz="2400" b="1" dirty="0">
                <a:solidFill>
                  <a:srgbClr val="646569"/>
                </a:solidFill>
              </a:rPr>
              <a:t>Name one quality that made your team successful</a:t>
            </a:r>
            <a:br>
              <a:rPr lang="en-US" sz="2400" b="1" dirty="0">
                <a:solidFill>
                  <a:srgbClr val="646569"/>
                </a:solidFill>
              </a:rPr>
            </a:br>
            <a:r>
              <a:rPr lang="en-US" sz="2400" b="1" dirty="0">
                <a:solidFill>
                  <a:srgbClr val="646569"/>
                </a:solidFill>
              </a:rPr>
              <a:t>(3 minutes)</a:t>
            </a:r>
          </a:p>
          <a:p>
            <a:endParaRPr lang="en-US" dirty="0"/>
          </a:p>
        </p:txBody>
      </p:sp>
      <p:sp>
        <p:nvSpPr>
          <p:cNvPr id="2" name="Text Placeholder 1">
            <a:extLst>
              <a:ext uri="{FF2B5EF4-FFF2-40B4-BE49-F238E27FC236}">
                <a16:creationId xmlns:a16="http://schemas.microsoft.com/office/drawing/2014/main" id="{6BD83337-0F04-49B5-AAEC-03C4437B45A3}"/>
              </a:ext>
            </a:extLst>
          </p:cNvPr>
          <p:cNvSpPr>
            <a:spLocks noGrp="1"/>
          </p:cNvSpPr>
          <p:nvPr>
            <p:ph type="body" idx="13"/>
          </p:nvPr>
        </p:nvSpPr>
        <p:spPr/>
        <p:txBody>
          <a:bodyPr/>
          <a:lstStyle/>
          <a:p>
            <a:r>
              <a:rPr lang="en-US" altLang="en-US" dirty="0"/>
              <a:t>Successful Teams </a:t>
            </a:r>
            <a:endParaRPr lang="en-US" dirty="0"/>
          </a:p>
        </p:txBody>
      </p:sp>
      <p:pic>
        <p:nvPicPr>
          <p:cNvPr id="15" name="Picture 14" descr="A close up of a toy&#10;&#10;Description automatically generated">
            <a:extLst>
              <a:ext uri="{FF2B5EF4-FFF2-40B4-BE49-F238E27FC236}">
                <a16:creationId xmlns:a16="http://schemas.microsoft.com/office/drawing/2014/main" id="{FE89F6D0-4286-4AD2-B24F-A86262D7E38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19500" y="2669143"/>
            <a:ext cx="1905000" cy="2085975"/>
          </a:xfrm>
          <a:prstGeom prst="rect">
            <a:avLst/>
          </a:prstGeom>
        </p:spPr>
      </p:pic>
      <p:sp>
        <p:nvSpPr>
          <p:cNvPr id="16" name="TextBox 15">
            <a:extLst>
              <a:ext uri="{FF2B5EF4-FFF2-40B4-BE49-F238E27FC236}">
                <a16:creationId xmlns:a16="http://schemas.microsoft.com/office/drawing/2014/main" id="{48AEBE26-165C-4DDF-A90A-76D643B98452}"/>
              </a:ext>
            </a:extLst>
          </p:cNvPr>
          <p:cNvSpPr txBox="1"/>
          <p:nvPr/>
        </p:nvSpPr>
        <p:spPr>
          <a:xfrm>
            <a:off x="3619500" y="4755118"/>
            <a:ext cx="1905000" cy="369332"/>
          </a:xfrm>
          <a:prstGeom prst="rect">
            <a:avLst/>
          </a:prstGeom>
          <a:noFill/>
        </p:spPr>
        <p:txBody>
          <a:bodyPr wrap="square" rtlCol="0">
            <a:spAutoFit/>
          </a:bodyPr>
          <a:lstStyle/>
          <a:p>
            <a:r>
              <a:rPr lang="en-US" sz="900">
                <a:hlinkClick r:id="rId3" tooltip="http://blog.plain-sense.co.uk/2011/02/competent-change-management-is-key-to.html"/>
              </a:rPr>
              <a:t>This Photo</a:t>
            </a:r>
            <a:r>
              <a:rPr lang="en-US" sz="900"/>
              <a:t> by Unknown Author is licensed under </a:t>
            </a:r>
            <a:r>
              <a:rPr lang="en-US" sz="900">
                <a:hlinkClick r:id="rId4" tooltip="https://creativecommons.org/licenses/by-nc-sa/3.0/"/>
              </a:rPr>
              <a:t>CC BY-SA-NC</a:t>
            </a:r>
            <a:endParaRPr lang="en-US" sz="900"/>
          </a:p>
        </p:txBody>
      </p:sp>
      <p:grpSp>
        <p:nvGrpSpPr>
          <p:cNvPr id="21" name="Group 20">
            <a:extLst>
              <a:ext uri="{FF2B5EF4-FFF2-40B4-BE49-F238E27FC236}">
                <a16:creationId xmlns:a16="http://schemas.microsoft.com/office/drawing/2014/main" id="{9171F1F6-4DFB-4B03-AEE8-2415C5EF7796}"/>
              </a:ext>
            </a:extLst>
          </p:cNvPr>
          <p:cNvGrpSpPr>
            <a:grpSpLocks noChangeAspect="1"/>
          </p:cNvGrpSpPr>
          <p:nvPr/>
        </p:nvGrpSpPr>
        <p:grpSpPr>
          <a:xfrm>
            <a:off x="8077200" y="505779"/>
            <a:ext cx="822960" cy="822960"/>
            <a:chOff x="2567603" y="2430780"/>
            <a:chExt cx="914400" cy="914400"/>
          </a:xfrm>
        </p:grpSpPr>
        <p:sp>
          <p:nvSpPr>
            <p:cNvPr id="22" name="Oval 21">
              <a:extLst>
                <a:ext uri="{FF2B5EF4-FFF2-40B4-BE49-F238E27FC236}">
                  <a16:creationId xmlns:a16="http://schemas.microsoft.com/office/drawing/2014/main" id="{9076815C-ECFB-424A-B304-5CBF926DEB83}"/>
                </a:ext>
              </a:extLst>
            </p:cNvPr>
            <p:cNvSpPr/>
            <p:nvPr/>
          </p:nvSpPr>
          <p:spPr>
            <a:xfrm>
              <a:off x="2567603" y="2430780"/>
              <a:ext cx="914400" cy="914400"/>
            </a:xfrm>
            <a:prstGeom prst="ellipse">
              <a:avLst/>
            </a:prstGeom>
            <a:solidFill>
              <a:srgbClr val="18AAD1"/>
            </a:solidFill>
            <a:ln>
              <a:solidFill>
                <a:srgbClr val="18A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aphic 56" descr="Chat">
              <a:extLst>
                <a:ext uri="{FF2B5EF4-FFF2-40B4-BE49-F238E27FC236}">
                  <a16:creationId xmlns:a16="http://schemas.microsoft.com/office/drawing/2014/main" id="{78BB583E-20C1-4D51-B4C6-F8B31B59B66D}"/>
                </a:ext>
              </a:extLst>
            </p:cNvPr>
            <p:cNvGrpSpPr/>
            <p:nvPr/>
          </p:nvGrpSpPr>
          <p:grpSpPr>
            <a:xfrm>
              <a:off x="2659043" y="2522220"/>
              <a:ext cx="731520" cy="731520"/>
              <a:chOff x="4114800" y="2971800"/>
              <a:chExt cx="914400" cy="914400"/>
            </a:xfrm>
            <a:solidFill>
              <a:schemeClr val="bg1"/>
            </a:solidFill>
          </p:grpSpPr>
          <p:sp>
            <p:nvSpPr>
              <p:cNvPr id="24" name="Freeform: Shape 23">
                <a:extLst>
                  <a:ext uri="{FF2B5EF4-FFF2-40B4-BE49-F238E27FC236}">
                    <a16:creationId xmlns:a16="http://schemas.microsoft.com/office/drawing/2014/main" id="{377AAE46-1041-4907-ADFB-47CF87659507}"/>
                  </a:ext>
                </a:extLst>
              </p:cNvPr>
              <p:cNvSpPr/>
              <p:nvPr/>
            </p:nvSpPr>
            <p:spPr>
              <a:xfrm>
                <a:off x="4191000" y="3162300"/>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757CCF4-3C6B-459F-9FC6-8406D7F3698F}"/>
                  </a:ext>
                </a:extLst>
              </p:cNvPr>
              <p:cNvSpPr/>
              <p:nvPr/>
            </p:nvSpPr>
            <p:spPr>
              <a:xfrm>
                <a:off x="4476750" y="3267075"/>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grpFill/>
              <a:ln w="9525" cap="flat">
                <a:noFill/>
                <a:prstDash val="solid"/>
                <a:miter/>
              </a:ln>
            </p:spPr>
            <p:txBody>
              <a:bodyPr rtlCol="0" anchor="ctr"/>
              <a:lstStyle/>
              <a:p>
                <a:endParaRPr lang="en-US"/>
              </a:p>
            </p:txBody>
          </p:sp>
        </p:gr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98EF17E9-F0F4-4DB1-A8C2-6CCBA232E7EC}"/>
              </a:ext>
            </a:extLst>
          </p:cNvPr>
          <p:cNvSpPr>
            <a:spLocks noGrp="1" noChangeArrowheads="1"/>
          </p:cNvSpPr>
          <p:nvPr>
            <p:ph type="body" idx="1"/>
          </p:nvPr>
        </p:nvSpPr>
        <p:spPr/>
        <p:txBody>
          <a:bodyPr/>
          <a:lstStyle/>
          <a:p>
            <a:pPr marL="642913" lvl="1" indent="-300038">
              <a:lnSpc>
                <a:spcPct val="90000"/>
              </a:lnSpc>
              <a:spcBef>
                <a:spcPts val="0"/>
              </a:spcBef>
              <a:spcAft>
                <a:spcPts val="500"/>
              </a:spcAft>
              <a:buFont typeface="Arial" panose="020B0604020202020204" pitchFamily="34" charset="0"/>
              <a:buChar char="•"/>
            </a:pPr>
            <a:r>
              <a:rPr lang="en-US" altLang="en-US" sz="2400" b="1" dirty="0">
                <a:solidFill>
                  <a:srgbClr val="646569"/>
                </a:solidFill>
              </a:rPr>
              <a:t>Recognize and support parent strengths </a:t>
            </a:r>
          </a:p>
          <a:p>
            <a:pPr marL="642913" lvl="1" indent="-300038">
              <a:lnSpc>
                <a:spcPct val="90000"/>
              </a:lnSpc>
              <a:spcBef>
                <a:spcPts val="0"/>
              </a:spcBef>
              <a:spcAft>
                <a:spcPts val="500"/>
              </a:spcAft>
              <a:buFont typeface="Arial" panose="020B0604020202020204" pitchFamily="34" charset="0"/>
              <a:buChar char="•"/>
            </a:pPr>
            <a:r>
              <a:rPr lang="en-US" altLang="en-US" sz="2400" b="1" dirty="0">
                <a:solidFill>
                  <a:srgbClr val="646569"/>
                </a:solidFill>
              </a:rPr>
              <a:t>Use strengths to engage parents</a:t>
            </a:r>
          </a:p>
          <a:p>
            <a:pPr marL="642913" lvl="1" indent="-300038">
              <a:lnSpc>
                <a:spcPct val="90000"/>
              </a:lnSpc>
              <a:spcBef>
                <a:spcPts val="0"/>
              </a:spcBef>
              <a:spcAft>
                <a:spcPts val="500"/>
              </a:spcAft>
              <a:buFont typeface="Arial" panose="020B0604020202020204" pitchFamily="34" charset="0"/>
              <a:buChar char="•"/>
            </a:pPr>
            <a:r>
              <a:rPr lang="en-US" altLang="en-US" sz="2400" b="1" dirty="0">
                <a:solidFill>
                  <a:srgbClr val="646569"/>
                </a:solidFill>
              </a:rPr>
              <a:t>Maintain confidentiality</a:t>
            </a:r>
          </a:p>
          <a:p>
            <a:pPr marL="642913" lvl="1" indent="-300038">
              <a:lnSpc>
                <a:spcPct val="90000"/>
              </a:lnSpc>
              <a:spcBef>
                <a:spcPts val="0"/>
              </a:spcBef>
              <a:spcAft>
                <a:spcPts val="500"/>
              </a:spcAft>
              <a:buFont typeface="Arial" panose="020B0604020202020204" pitchFamily="34" charset="0"/>
              <a:buChar char="•"/>
            </a:pPr>
            <a:r>
              <a:rPr lang="en-US" altLang="en-US" sz="2400" b="1" dirty="0">
                <a:solidFill>
                  <a:srgbClr val="646569"/>
                </a:solidFill>
              </a:rPr>
              <a:t>Manage personal emotions</a:t>
            </a:r>
          </a:p>
          <a:p>
            <a:pPr marL="642913" lvl="1" indent="-300038">
              <a:lnSpc>
                <a:spcPct val="90000"/>
              </a:lnSpc>
              <a:spcBef>
                <a:spcPts val="0"/>
              </a:spcBef>
              <a:spcAft>
                <a:spcPts val="500"/>
              </a:spcAft>
              <a:buFont typeface="Arial" panose="020B0604020202020204" pitchFamily="34" charset="0"/>
              <a:buChar char="•"/>
            </a:pPr>
            <a:r>
              <a:rPr lang="en-US" altLang="en-US" sz="2400" b="1" dirty="0">
                <a:solidFill>
                  <a:srgbClr val="646569"/>
                </a:solidFill>
              </a:rPr>
              <a:t>Share power and control</a:t>
            </a:r>
          </a:p>
          <a:p>
            <a:pPr marL="642913" lvl="1" indent="-300038">
              <a:lnSpc>
                <a:spcPct val="90000"/>
              </a:lnSpc>
              <a:spcBef>
                <a:spcPts val="0"/>
              </a:spcBef>
              <a:spcAft>
                <a:spcPts val="500"/>
              </a:spcAft>
              <a:buFont typeface="Arial" panose="020B0604020202020204" pitchFamily="34" charset="0"/>
              <a:buChar char="•"/>
            </a:pPr>
            <a:r>
              <a:rPr lang="en-US" altLang="en-US" sz="2400" b="1" dirty="0">
                <a:solidFill>
                  <a:srgbClr val="646569"/>
                </a:solidFill>
              </a:rPr>
              <a:t>Model parenting skills, mentor and/or teach </a:t>
            </a:r>
            <a:br>
              <a:rPr lang="en-US" altLang="en-US" sz="2400" b="1" dirty="0">
                <a:solidFill>
                  <a:srgbClr val="646569"/>
                </a:solidFill>
              </a:rPr>
            </a:br>
            <a:r>
              <a:rPr lang="en-US" altLang="en-US" sz="2400" b="1" dirty="0">
                <a:solidFill>
                  <a:srgbClr val="646569"/>
                </a:solidFill>
              </a:rPr>
              <a:t>parents</a:t>
            </a:r>
          </a:p>
        </p:txBody>
      </p:sp>
      <p:sp>
        <p:nvSpPr>
          <p:cNvPr id="2" name="Text Placeholder 1">
            <a:extLst>
              <a:ext uri="{FF2B5EF4-FFF2-40B4-BE49-F238E27FC236}">
                <a16:creationId xmlns:a16="http://schemas.microsoft.com/office/drawing/2014/main" id="{97B84EBA-200E-474D-B61F-FB17226A6EA5}"/>
              </a:ext>
            </a:extLst>
          </p:cNvPr>
          <p:cNvSpPr>
            <a:spLocks noGrp="1"/>
          </p:cNvSpPr>
          <p:nvPr>
            <p:ph type="body" idx="13"/>
          </p:nvPr>
        </p:nvSpPr>
        <p:spPr/>
        <p:txBody>
          <a:bodyPr/>
          <a:lstStyle/>
          <a:p>
            <a:r>
              <a:rPr lang="en-US" altLang="en-US" dirty="0"/>
              <a:t>The Role of Foster Parents in Building Alliances with Parents of Children in Foster Care</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3">
            <a:extLst>
              <a:ext uri="{FF2B5EF4-FFF2-40B4-BE49-F238E27FC236}">
                <a16:creationId xmlns:a16="http://schemas.microsoft.com/office/drawing/2014/main" id="{8634123A-FE40-4EBF-92AE-65E6BB1FB1D5}"/>
              </a:ext>
            </a:extLst>
          </p:cNvPr>
          <p:cNvSpPr>
            <a:spLocks noGrp="1" noChangeArrowheads="1"/>
          </p:cNvSpPr>
          <p:nvPr>
            <p:ph type="body" idx="1"/>
          </p:nvPr>
        </p:nvSpPr>
        <p:spPr/>
        <p:txBody>
          <a:bodyPr/>
          <a:lstStyle/>
          <a:p>
            <a:r>
              <a:rPr lang="en-US" altLang="en-US" dirty="0"/>
              <a:t>Your team has 5 minutes to create as many ideas as possible for sharing parenting between visits.</a:t>
            </a:r>
          </a:p>
        </p:txBody>
      </p:sp>
      <p:sp>
        <p:nvSpPr>
          <p:cNvPr id="2" name="Text Placeholder 1">
            <a:extLst>
              <a:ext uri="{FF2B5EF4-FFF2-40B4-BE49-F238E27FC236}">
                <a16:creationId xmlns:a16="http://schemas.microsoft.com/office/drawing/2014/main" id="{24592650-022F-4331-BC0C-235D7EBB1A73}"/>
              </a:ext>
            </a:extLst>
          </p:cNvPr>
          <p:cNvSpPr>
            <a:spLocks noGrp="1"/>
          </p:cNvSpPr>
          <p:nvPr>
            <p:ph type="body" idx="13"/>
          </p:nvPr>
        </p:nvSpPr>
        <p:spPr/>
        <p:txBody>
          <a:bodyPr/>
          <a:lstStyle/>
          <a:p>
            <a:r>
              <a:rPr lang="en-US" altLang="en-US" dirty="0"/>
              <a:t>Directions for Shared Parenting Activity</a:t>
            </a:r>
            <a:endParaRPr lang="en-US" dirty="0"/>
          </a:p>
        </p:txBody>
      </p:sp>
      <p:grpSp>
        <p:nvGrpSpPr>
          <p:cNvPr id="9" name="Group 8">
            <a:extLst>
              <a:ext uri="{FF2B5EF4-FFF2-40B4-BE49-F238E27FC236}">
                <a16:creationId xmlns:a16="http://schemas.microsoft.com/office/drawing/2014/main" id="{F37CE6E5-167B-425B-BE7F-755216710226}"/>
              </a:ext>
            </a:extLst>
          </p:cNvPr>
          <p:cNvGrpSpPr>
            <a:grpSpLocks noChangeAspect="1"/>
          </p:cNvGrpSpPr>
          <p:nvPr/>
        </p:nvGrpSpPr>
        <p:grpSpPr>
          <a:xfrm>
            <a:off x="8077200" y="505779"/>
            <a:ext cx="822960" cy="822960"/>
            <a:chOff x="2567603" y="2430780"/>
            <a:chExt cx="914400" cy="914400"/>
          </a:xfrm>
        </p:grpSpPr>
        <p:sp>
          <p:nvSpPr>
            <p:cNvPr id="10" name="Oval 9">
              <a:extLst>
                <a:ext uri="{FF2B5EF4-FFF2-40B4-BE49-F238E27FC236}">
                  <a16:creationId xmlns:a16="http://schemas.microsoft.com/office/drawing/2014/main" id="{29B3FAAF-9C08-4C8D-B84B-EFD93C68A3C5}"/>
                </a:ext>
              </a:extLst>
            </p:cNvPr>
            <p:cNvSpPr/>
            <p:nvPr/>
          </p:nvSpPr>
          <p:spPr>
            <a:xfrm>
              <a:off x="2567603" y="2430780"/>
              <a:ext cx="914400" cy="914400"/>
            </a:xfrm>
            <a:prstGeom prst="ellipse">
              <a:avLst/>
            </a:prstGeom>
            <a:solidFill>
              <a:srgbClr val="18AAD1"/>
            </a:solidFill>
            <a:ln>
              <a:solidFill>
                <a:srgbClr val="18A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56" descr="Chat">
              <a:extLst>
                <a:ext uri="{FF2B5EF4-FFF2-40B4-BE49-F238E27FC236}">
                  <a16:creationId xmlns:a16="http://schemas.microsoft.com/office/drawing/2014/main" id="{E131C83A-EC74-42F5-B0B1-911BB637298C}"/>
                </a:ext>
              </a:extLst>
            </p:cNvPr>
            <p:cNvGrpSpPr/>
            <p:nvPr/>
          </p:nvGrpSpPr>
          <p:grpSpPr>
            <a:xfrm>
              <a:off x="2659043" y="2522220"/>
              <a:ext cx="731520" cy="731520"/>
              <a:chOff x="4114800" y="2971800"/>
              <a:chExt cx="914400" cy="914400"/>
            </a:xfrm>
            <a:solidFill>
              <a:schemeClr val="bg1"/>
            </a:solidFill>
          </p:grpSpPr>
          <p:sp>
            <p:nvSpPr>
              <p:cNvPr id="12" name="Freeform: Shape 11">
                <a:extLst>
                  <a:ext uri="{FF2B5EF4-FFF2-40B4-BE49-F238E27FC236}">
                    <a16:creationId xmlns:a16="http://schemas.microsoft.com/office/drawing/2014/main" id="{3C17EDFA-F659-46FE-9114-85C16B606083}"/>
                  </a:ext>
                </a:extLst>
              </p:cNvPr>
              <p:cNvSpPr/>
              <p:nvPr/>
            </p:nvSpPr>
            <p:spPr>
              <a:xfrm>
                <a:off x="4191000" y="3162300"/>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FF40FA6-3049-401F-9935-BDA57F0ED2A1}"/>
                  </a:ext>
                </a:extLst>
              </p:cNvPr>
              <p:cNvSpPr/>
              <p:nvPr/>
            </p:nvSpPr>
            <p:spPr>
              <a:xfrm>
                <a:off x="4476750" y="3267075"/>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grpFill/>
              <a:ln w="9525" cap="flat">
                <a:noFill/>
                <a:prstDash val="solid"/>
                <a:miter/>
              </a:ln>
            </p:spPr>
            <p:txBody>
              <a:bodyPr rtlCol="0" anchor="ctr"/>
              <a:lstStyle/>
              <a:p>
                <a:endParaRPr lang="en-US"/>
              </a:p>
            </p:txBody>
          </p:sp>
        </p:gr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a:extLst>
              <a:ext uri="{FF2B5EF4-FFF2-40B4-BE49-F238E27FC236}">
                <a16:creationId xmlns:a16="http://schemas.microsoft.com/office/drawing/2014/main" id="{3584D681-FEEB-4791-9510-BF6ECE5372EB}"/>
              </a:ext>
            </a:extLst>
          </p:cNvPr>
          <p:cNvSpPr>
            <a:spLocks noGrp="1" noChangeArrowheads="1"/>
          </p:cNvSpPr>
          <p:nvPr>
            <p:ph type="body" idx="1"/>
          </p:nvPr>
        </p:nvSpPr>
        <p:spPr/>
        <p:txBody>
          <a:bodyPr/>
          <a:lstStyle/>
          <a:p>
            <a:pPr marL="685775" lvl="2" indent="-342900">
              <a:spcBef>
                <a:spcPts val="0"/>
              </a:spcBef>
              <a:spcAft>
                <a:spcPts val="1200"/>
              </a:spcAft>
              <a:buFont typeface="Arial" panose="020B0604020202020204" pitchFamily="34" charset="0"/>
              <a:buChar char="•"/>
            </a:pPr>
            <a:r>
              <a:rPr lang="en-US" altLang="en-US" sz="2400" b="1" dirty="0">
                <a:solidFill>
                  <a:srgbClr val="646569"/>
                </a:solidFill>
              </a:rPr>
              <a:t>Complete the “Foster and Adoptive Parents’ Guide for Successful Visits or Contacts</a:t>
            </a:r>
          </a:p>
          <a:p>
            <a:pPr marL="685775" lvl="2" indent="-342900">
              <a:spcBef>
                <a:spcPts val="0"/>
              </a:spcBef>
              <a:spcAft>
                <a:spcPts val="1200"/>
              </a:spcAft>
              <a:buFont typeface="Arial" panose="020B0604020202020204" pitchFamily="34" charset="0"/>
              <a:buChar char="•"/>
            </a:pPr>
            <a:r>
              <a:rPr lang="en-US" altLang="en-US" sz="2400" b="1" dirty="0">
                <a:solidFill>
                  <a:srgbClr val="646569"/>
                </a:solidFill>
              </a:rPr>
              <a:t>Write a letter to the parent of a child who may be placed in your home using Handout 10</a:t>
            </a:r>
          </a:p>
          <a:p>
            <a:pPr marL="685775" lvl="2" indent="-342900">
              <a:spcBef>
                <a:spcPts val="0"/>
              </a:spcBef>
              <a:spcAft>
                <a:spcPts val="1200"/>
              </a:spcAft>
              <a:buFont typeface="Arial" panose="020B0604020202020204" pitchFamily="34" charset="0"/>
              <a:buChar char="•"/>
            </a:pPr>
            <a:r>
              <a:rPr lang="en-US" altLang="en-US" sz="2400" b="1" dirty="0">
                <a:solidFill>
                  <a:srgbClr val="646569"/>
                </a:solidFill>
              </a:rPr>
              <a:t>Read Handouts 4, 5, 6, and 7</a:t>
            </a:r>
          </a:p>
        </p:txBody>
      </p:sp>
      <p:sp>
        <p:nvSpPr>
          <p:cNvPr id="2" name="Text Placeholder 1">
            <a:extLst>
              <a:ext uri="{FF2B5EF4-FFF2-40B4-BE49-F238E27FC236}">
                <a16:creationId xmlns:a16="http://schemas.microsoft.com/office/drawing/2014/main" id="{E586CA1B-4E98-49D2-961D-EABA6C9F99BF}"/>
              </a:ext>
            </a:extLst>
          </p:cNvPr>
          <p:cNvSpPr>
            <a:spLocks noGrp="1"/>
          </p:cNvSpPr>
          <p:nvPr>
            <p:ph type="body" idx="13"/>
          </p:nvPr>
        </p:nvSpPr>
        <p:spPr/>
        <p:txBody>
          <a:bodyPr/>
          <a:lstStyle/>
          <a:p>
            <a:r>
              <a:rPr lang="en-US" altLang="en-US" dirty="0"/>
              <a:t>Roadwork</a:t>
            </a:r>
            <a:endParaRPr lang="en-US" dirty="0"/>
          </a:p>
        </p:txBody>
      </p:sp>
      <p:grpSp>
        <p:nvGrpSpPr>
          <p:cNvPr id="11" name="Group 10">
            <a:extLst>
              <a:ext uri="{FF2B5EF4-FFF2-40B4-BE49-F238E27FC236}">
                <a16:creationId xmlns:a16="http://schemas.microsoft.com/office/drawing/2014/main" id="{BA896490-09D1-4F7D-A316-26E17F04B20E}"/>
              </a:ext>
            </a:extLst>
          </p:cNvPr>
          <p:cNvGrpSpPr>
            <a:grpSpLocks noChangeAspect="1"/>
          </p:cNvGrpSpPr>
          <p:nvPr/>
        </p:nvGrpSpPr>
        <p:grpSpPr>
          <a:xfrm>
            <a:off x="8077200" y="505779"/>
            <a:ext cx="822960" cy="822960"/>
            <a:chOff x="2720003" y="120095"/>
            <a:chExt cx="914400" cy="914400"/>
          </a:xfrm>
        </p:grpSpPr>
        <p:sp>
          <p:nvSpPr>
            <p:cNvPr id="12" name="Oval 11">
              <a:extLst>
                <a:ext uri="{FF2B5EF4-FFF2-40B4-BE49-F238E27FC236}">
                  <a16:creationId xmlns:a16="http://schemas.microsoft.com/office/drawing/2014/main" id="{80BA36EE-2FE6-44A0-ADA5-A40223AE9141}"/>
                </a:ext>
              </a:extLst>
            </p:cNvPr>
            <p:cNvSpPr/>
            <p:nvPr/>
          </p:nvSpPr>
          <p:spPr>
            <a:xfrm>
              <a:off x="2720003" y="120095"/>
              <a:ext cx="914400" cy="914400"/>
            </a:xfrm>
            <a:prstGeom prst="ellipse">
              <a:avLst/>
            </a:prstGeom>
            <a:solidFill>
              <a:srgbClr val="80479A"/>
            </a:solidFill>
            <a:ln>
              <a:solidFill>
                <a:srgbClr val="804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aphic 20" descr="Backpack">
              <a:extLst>
                <a:ext uri="{FF2B5EF4-FFF2-40B4-BE49-F238E27FC236}">
                  <a16:creationId xmlns:a16="http://schemas.microsoft.com/office/drawing/2014/main" id="{DBAAAB02-2F23-4177-B363-F46A90EF0B8D}"/>
                </a:ext>
              </a:extLst>
            </p:cNvPr>
            <p:cNvGrpSpPr/>
            <p:nvPr/>
          </p:nvGrpSpPr>
          <p:grpSpPr>
            <a:xfrm>
              <a:off x="2811443" y="211535"/>
              <a:ext cx="731520" cy="731520"/>
              <a:chOff x="7603962" y="0"/>
              <a:chExt cx="914400" cy="914400"/>
            </a:xfrm>
          </p:grpSpPr>
          <p:sp>
            <p:nvSpPr>
              <p:cNvPr id="14" name="Freeform: Shape 13">
                <a:extLst>
                  <a:ext uri="{FF2B5EF4-FFF2-40B4-BE49-F238E27FC236}">
                    <a16:creationId xmlns:a16="http://schemas.microsoft.com/office/drawing/2014/main" id="{770D3455-8F86-4484-9D68-936B6C30B6C1}"/>
                  </a:ext>
                </a:extLst>
              </p:cNvPr>
              <p:cNvSpPr/>
              <p:nvPr/>
            </p:nvSpPr>
            <p:spPr>
              <a:xfrm>
                <a:off x="7870662" y="38100"/>
                <a:ext cx="381000" cy="342900"/>
              </a:xfrm>
              <a:custGeom>
                <a:avLst/>
                <a:gdLst>
                  <a:gd name="connsiteX0" fmla="*/ 190500 w 381000"/>
                  <a:gd name="connsiteY0" fmla="*/ 57150 h 342900"/>
                  <a:gd name="connsiteX1" fmla="*/ 276225 w 381000"/>
                  <a:gd name="connsiteY1" fmla="*/ 142875 h 342900"/>
                  <a:gd name="connsiteX2" fmla="*/ 104775 w 381000"/>
                  <a:gd name="connsiteY2" fmla="*/ 142875 h 342900"/>
                  <a:gd name="connsiteX3" fmla="*/ 190500 w 381000"/>
                  <a:gd name="connsiteY3" fmla="*/ 57150 h 342900"/>
                  <a:gd name="connsiteX4" fmla="*/ 0 w 381000"/>
                  <a:gd name="connsiteY4" fmla="*/ 323850 h 342900"/>
                  <a:gd name="connsiteX5" fmla="*/ 19050 w 381000"/>
                  <a:gd name="connsiteY5" fmla="*/ 342900 h 342900"/>
                  <a:gd name="connsiteX6" fmla="*/ 152400 w 381000"/>
                  <a:gd name="connsiteY6" fmla="*/ 342900 h 342900"/>
                  <a:gd name="connsiteX7" fmla="*/ 152400 w 381000"/>
                  <a:gd name="connsiteY7" fmla="*/ 323850 h 342900"/>
                  <a:gd name="connsiteX8" fmla="*/ 171450 w 381000"/>
                  <a:gd name="connsiteY8" fmla="*/ 304800 h 342900"/>
                  <a:gd name="connsiteX9" fmla="*/ 209550 w 381000"/>
                  <a:gd name="connsiteY9" fmla="*/ 304800 h 342900"/>
                  <a:gd name="connsiteX10" fmla="*/ 228600 w 381000"/>
                  <a:gd name="connsiteY10" fmla="*/ 323850 h 342900"/>
                  <a:gd name="connsiteX11" fmla="*/ 228600 w 381000"/>
                  <a:gd name="connsiteY11" fmla="*/ 342900 h 342900"/>
                  <a:gd name="connsiteX12" fmla="*/ 361950 w 381000"/>
                  <a:gd name="connsiteY12" fmla="*/ 342900 h 342900"/>
                  <a:gd name="connsiteX13" fmla="*/ 381000 w 381000"/>
                  <a:gd name="connsiteY13" fmla="*/ 323850 h 342900"/>
                  <a:gd name="connsiteX14" fmla="*/ 381000 w 381000"/>
                  <a:gd name="connsiteY14" fmla="*/ 142875 h 342900"/>
                  <a:gd name="connsiteX15" fmla="*/ 333375 w 381000"/>
                  <a:gd name="connsiteY15" fmla="*/ 142875 h 342900"/>
                  <a:gd name="connsiteX16" fmla="*/ 190500 w 381000"/>
                  <a:gd name="connsiteY16" fmla="*/ 0 h 342900"/>
                  <a:gd name="connsiteX17" fmla="*/ 47625 w 381000"/>
                  <a:gd name="connsiteY17" fmla="*/ 142875 h 342900"/>
                  <a:gd name="connsiteX18" fmla="*/ 0 w 381000"/>
                  <a:gd name="connsiteY18" fmla="*/ 142875 h 342900"/>
                  <a:gd name="connsiteX19" fmla="*/ 0 w 381000"/>
                  <a:gd name="connsiteY19"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000" h="342900">
                    <a:moveTo>
                      <a:pt x="190500" y="57150"/>
                    </a:moveTo>
                    <a:cubicBezTo>
                      <a:pt x="238125" y="57150"/>
                      <a:pt x="276225" y="95250"/>
                      <a:pt x="276225" y="142875"/>
                    </a:cubicBezTo>
                    <a:lnTo>
                      <a:pt x="104775" y="142875"/>
                    </a:lnTo>
                    <a:cubicBezTo>
                      <a:pt x="104775" y="95250"/>
                      <a:pt x="142875" y="57150"/>
                      <a:pt x="190500" y="57150"/>
                    </a:cubicBezTo>
                    <a:close/>
                    <a:moveTo>
                      <a:pt x="0" y="323850"/>
                    </a:moveTo>
                    <a:cubicBezTo>
                      <a:pt x="0" y="334328"/>
                      <a:pt x="8572" y="342900"/>
                      <a:pt x="19050" y="342900"/>
                    </a:cubicBezTo>
                    <a:lnTo>
                      <a:pt x="152400" y="342900"/>
                    </a:lnTo>
                    <a:lnTo>
                      <a:pt x="152400" y="323850"/>
                    </a:lnTo>
                    <a:cubicBezTo>
                      <a:pt x="152400" y="313373"/>
                      <a:pt x="160973" y="304800"/>
                      <a:pt x="171450" y="304800"/>
                    </a:cubicBezTo>
                    <a:lnTo>
                      <a:pt x="209550" y="304800"/>
                    </a:lnTo>
                    <a:cubicBezTo>
                      <a:pt x="220027" y="304800"/>
                      <a:pt x="228600" y="313373"/>
                      <a:pt x="228600" y="323850"/>
                    </a:cubicBezTo>
                    <a:lnTo>
                      <a:pt x="228600" y="342900"/>
                    </a:lnTo>
                    <a:lnTo>
                      <a:pt x="361950" y="342900"/>
                    </a:lnTo>
                    <a:cubicBezTo>
                      <a:pt x="372428" y="342900"/>
                      <a:pt x="381000" y="334328"/>
                      <a:pt x="381000" y="323850"/>
                    </a:cubicBezTo>
                    <a:lnTo>
                      <a:pt x="381000" y="142875"/>
                    </a:lnTo>
                    <a:lnTo>
                      <a:pt x="333375" y="142875"/>
                    </a:lnTo>
                    <a:cubicBezTo>
                      <a:pt x="333375" y="63818"/>
                      <a:pt x="269558" y="0"/>
                      <a:pt x="190500" y="0"/>
                    </a:cubicBezTo>
                    <a:cubicBezTo>
                      <a:pt x="111443" y="0"/>
                      <a:pt x="47625" y="63818"/>
                      <a:pt x="47625" y="142875"/>
                    </a:cubicBezTo>
                    <a:lnTo>
                      <a:pt x="0" y="142875"/>
                    </a:lnTo>
                    <a:lnTo>
                      <a:pt x="0" y="323850"/>
                    </a:lnTo>
                    <a:close/>
                  </a:path>
                </a:pathLst>
              </a:custGeom>
              <a:solidFill>
                <a:schemeClr val="bg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4A14760-27CB-4710-A21D-8B6E3143D8AE}"/>
                  </a:ext>
                </a:extLst>
              </p:cNvPr>
              <p:cNvSpPr/>
              <p:nvPr/>
            </p:nvSpPr>
            <p:spPr>
              <a:xfrm>
                <a:off x="7908762" y="657225"/>
                <a:ext cx="304800" cy="142875"/>
              </a:xfrm>
              <a:custGeom>
                <a:avLst/>
                <a:gdLst>
                  <a:gd name="connsiteX0" fmla="*/ 292418 w 304800"/>
                  <a:gd name="connsiteY0" fmla="*/ 0 h 142875"/>
                  <a:gd name="connsiteX1" fmla="*/ 12382 w 304800"/>
                  <a:gd name="connsiteY1" fmla="*/ 0 h 142875"/>
                  <a:gd name="connsiteX2" fmla="*/ 0 w 304800"/>
                  <a:gd name="connsiteY2" fmla="*/ 12383 h 142875"/>
                  <a:gd name="connsiteX3" fmla="*/ 0 w 304800"/>
                  <a:gd name="connsiteY3" fmla="*/ 142875 h 142875"/>
                  <a:gd name="connsiteX4" fmla="*/ 304800 w 304800"/>
                  <a:gd name="connsiteY4" fmla="*/ 142875 h 142875"/>
                  <a:gd name="connsiteX5" fmla="*/ 304800 w 304800"/>
                  <a:gd name="connsiteY5" fmla="*/ 12383 h 142875"/>
                  <a:gd name="connsiteX6" fmla="*/ 292418 w 304800"/>
                  <a:gd name="connsiteY6" fmla="*/ 0 h 142875"/>
                  <a:gd name="connsiteX7" fmla="*/ 292418 w 3048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142875">
                    <a:moveTo>
                      <a:pt x="292418" y="0"/>
                    </a:moveTo>
                    <a:lnTo>
                      <a:pt x="12382" y="0"/>
                    </a:lnTo>
                    <a:cubicBezTo>
                      <a:pt x="5715" y="0"/>
                      <a:pt x="0" y="5715"/>
                      <a:pt x="0" y="12383"/>
                    </a:cubicBezTo>
                    <a:lnTo>
                      <a:pt x="0" y="142875"/>
                    </a:lnTo>
                    <a:lnTo>
                      <a:pt x="304800" y="142875"/>
                    </a:lnTo>
                    <a:lnTo>
                      <a:pt x="304800" y="12383"/>
                    </a:lnTo>
                    <a:cubicBezTo>
                      <a:pt x="304800" y="5715"/>
                      <a:pt x="299085" y="0"/>
                      <a:pt x="292418" y="0"/>
                    </a:cubicBezTo>
                    <a:lnTo>
                      <a:pt x="292418" y="0"/>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76565B9-181E-4E2A-AA10-3FC6AD5D40BE}"/>
                  </a:ext>
                </a:extLst>
              </p:cNvPr>
              <p:cNvSpPr/>
              <p:nvPr/>
            </p:nvSpPr>
            <p:spPr>
              <a:xfrm>
                <a:off x="7737312" y="191453"/>
                <a:ext cx="647700" cy="600075"/>
              </a:xfrm>
              <a:custGeom>
                <a:avLst/>
                <a:gdLst>
                  <a:gd name="connsiteX0" fmla="*/ 609600 w 647700"/>
                  <a:gd name="connsiteY0" fmla="*/ 294323 h 600075"/>
                  <a:gd name="connsiteX1" fmla="*/ 590550 w 647700"/>
                  <a:gd name="connsiteY1" fmla="*/ 294323 h 600075"/>
                  <a:gd name="connsiteX2" fmla="*/ 590550 w 647700"/>
                  <a:gd name="connsiteY2" fmla="*/ 65723 h 600075"/>
                  <a:gd name="connsiteX3" fmla="*/ 552450 w 647700"/>
                  <a:gd name="connsiteY3" fmla="*/ 0 h 600075"/>
                  <a:gd name="connsiteX4" fmla="*/ 552450 w 647700"/>
                  <a:gd name="connsiteY4" fmla="*/ 170498 h 600075"/>
                  <a:gd name="connsiteX5" fmla="*/ 495300 w 647700"/>
                  <a:gd name="connsiteY5" fmla="*/ 227648 h 600075"/>
                  <a:gd name="connsiteX6" fmla="*/ 361950 w 647700"/>
                  <a:gd name="connsiteY6" fmla="*/ 227648 h 600075"/>
                  <a:gd name="connsiteX7" fmla="*/ 361950 w 647700"/>
                  <a:gd name="connsiteY7" fmla="*/ 246698 h 600075"/>
                  <a:gd name="connsiteX8" fmla="*/ 342900 w 647700"/>
                  <a:gd name="connsiteY8" fmla="*/ 265748 h 600075"/>
                  <a:gd name="connsiteX9" fmla="*/ 304800 w 647700"/>
                  <a:gd name="connsiteY9" fmla="*/ 265748 h 600075"/>
                  <a:gd name="connsiteX10" fmla="*/ 285750 w 647700"/>
                  <a:gd name="connsiteY10" fmla="*/ 246698 h 600075"/>
                  <a:gd name="connsiteX11" fmla="*/ 285750 w 647700"/>
                  <a:gd name="connsiteY11" fmla="*/ 227648 h 600075"/>
                  <a:gd name="connsiteX12" fmla="*/ 152400 w 647700"/>
                  <a:gd name="connsiteY12" fmla="*/ 227648 h 600075"/>
                  <a:gd name="connsiteX13" fmla="*/ 95250 w 647700"/>
                  <a:gd name="connsiteY13" fmla="*/ 170498 h 600075"/>
                  <a:gd name="connsiteX14" fmla="*/ 95250 w 647700"/>
                  <a:gd name="connsiteY14" fmla="*/ 0 h 600075"/>
                  <a:gd name="connsiteX15" fmla="*/ 57150 w 647700"/>
                  <a:gd name="connsiteY15" fmla="*/ 65723 h 600075"/>
                  <a:gd name="connsiteX16" fmla="*/ 57150 w 647700"/>
                  <a:gd name="connsiteY16" fmla="*/ 294323 h 600075"/>
                  <a:gd name="connsiteX17" fmla="*/ 38100 w 647700"/>
                  <a:gd name="connsiteY17" fmla="*/ 294323 h 600075"/>
                  <a:gd name="connsiteX18" fmla="*/ 0 w 647700"/>
                  <a:gd name="connsiteY18" fmla="*/ 332423 h 600075"/>
                  <a:gd name="connsiteX19" fmla="*/ 0 w 647700"/>
                  <a:gd name="connsiteY19" fmla="*/ 484823 h 600075"/>
                  <a:gd name="connsiteX20" fmla="*/ 38100 w 647700"/>
                  <a:gd name="connsiteY20" fmla="*/ 522923 h 600075"/>
                  <a:gd name="connsiteX21" fmla="*/ 57150 w 647700"/>
                  <a:gd name="connsiteY21" fmla="*/ 522923 h 600075"/>
                  <a:gd name="connsiteX22" fmla="*/ 57150 w 647700"/>
                  <a:gd name="connsiteY22" fmla="*/ 570548 h 600075"/>
                  <a:gd name="connsiteX23" fmla="*/ 95250 w 647700"/>
                  <a:gd name="connsiteY23" fmla="*/ 608648 h 600075"/>
                  <a:gd name="connsiteX24" fmla="*/ 133350 w 647700"/>
                  <a:gd name="connsiteY24" fmla="*/ 608648 h 600075"/>
                  <a:gd name="connsiteX25" fmla="*/ 133350 w 647700"/>
                  <a:gd name="connsiteY25" fmla="*/ 478155 h 600075"/>
                  <a:gd name="connsiteX26" fmla="*/ 183833 w 647700"/>
                  <a:gd name="connsiteY26" fmla="*/ 427673 h 600075"/>
                  <a:gd name="connsiteX27" fmla="*/ 464820 w 647700"/>
                  <a:gd name="connsiteY27" fmla="*/ 427673 h 600075"/>
                  <a:gd name="connsiteX28" fmla="*/ 515303 w 647700"/>
                  <a:gd name="connsiteY28" fmla="*/ 478155 h 600075"/>
                  <a:gd name="connsiteX29" fmla="*/ 515303 w 647700"/>
                  <a:gd name="connsiteY29" fmla="*/ 608648 h 600075"/>
                  <a:gd name="connsiteX30" fmla="*/ 553403 w 647700"/>
                  <a:gd name="connsiteY30" fmla="*/ 608648 h 600075"/>
                  <a:gd name="connsiteX31" fmla="*/ 591503 w 647700"/>
                  <a:gd name="connsiteY31" fmla="*/ 570548 h 600075"/>
                  <a:gd name="connsiteX32" fmla="*/ 591503 w 647700"/>
                  <a:gd name="connsiteY32" fmla="*/ 522923 h 600075"/>
                  <a:gd name="connsiteX33" fmla="*/ 610553 w 647700"/>
                  <a:gd name="connsiteY33" fmla="*/ 522923 h 600075"/>
                  <a:gd name="connsiteX34" fmla="*/ 648653 w 647700"/>
                  <a:gd name="connsiteY34" fmla="*/ 484823 h 600075"/>
                  <a:gd name="connsiteX35" fmla="*/ 648653 w 647700"/>
                  <a:gd name="connsiteY35" fmla="*/ 332423 h 600075"/>
                  <a:gd name="connsiteX36" fmla="*/ 609600 w 647700"/>
                  <a:gd name="connsiteY36" fmla="*/ 294323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7700" h="600075">
                    <a:moveTo>
                      <a:pt x="609600" y="294323"/>
                    </a:moveTo>
                    <a:lnTo>
                      <a:pt x="590550" y="294323"/>
                    </a:lnTo>
                    <a:lnTo>
                      <a:pt x="590550" y="65723"/>
                    </a:lnTo>
                    <a:cubicBezTo>
                      <a:pt x="590550" y="38100"/>
                      <a:pt x="576263" y="13335"/>
                      <a:pt x="552450" y="0"/>
                    </a:cubicBezTo>
                    <a:lnTo>
                      <a:pt x="552450" y="170498"/>
                    </a:lnTo>
                    <a:cubicBezTo>
                      <a:pt x="552450" y="201930"/>
                      <a:pt x="526733" y="227648"/>
                      <a:pt x="495300" y="227648"/>
                    </a:cubicBezTo>
                    <a:lnTo>
                      <a:pt x="361950" y="227648"/>
                    </a:lnTo>
                    <a:lnTo>
                      <a:pt x="361950" y="246698"/>
                    </a:lnTo>
                    <a:cubicBezTo>
                      <a:pt x="361950" y="257175"/>
                      <a:pt x="353378" y="265748"/>
                      <a:pt x="342900" y="265748"/>
                    </a:cubicBezTo>
                    <a:lnTo>
                      <a:pt x="304800" y="265748"/>
                    </a:lnTo>
                    <a:cubicBezTo>
                      <a:pt x="294323" y="265748"/>
                      <a:pt x="285750" y="257175"/>
                      <a:pt x="285750" y="246698"/>
                    </a:cubicBezTo>
                    <a:lnTo>
                      <a:pt x="285750" y="227648"/>
                    </a:lnTo>
                    <a:lnTo>
                      <a:pt x="152400" y="227648"/>
                    </a:lnTo>
                    <a:cubicBezTo>
                      <a:pt x="120968" y="227648"/>
                      <a:pt x="95250" y="201930"/>
                      <a:pt x="95250" y="170498"/>
                    </a:cubicBezTo>
                    <a:lnTo>
                      <a:pt x="95250" y="0"/>
                    </a:lnTo>
                    <a:cubicBezTo>
                      <a:pt x="71438" y="13335"/>
                      <a:pt x="57150" y="39053"/>
                      <a:pt x="57150" y="65723"/>
                    </a:cubicBezTo>
                    <a:lnTo>
                      <a:pt x="57150" y="294323"/>
                    </a:lnTo>
                    <a:lnTo>
                      <a:pt x="38100" y="294323"/>
                    </a:lnTo>
                    <a:cubicBezTo>
                      <a:pt x="17145" y="294323"/>
                      <a:pt x="0" y="311468"/>
                      <a:pt x="0" y="332423"/>
                    </a:cubicBezTo>
                    <a:lnTo>
                      <a:pt x="0" y="484823"/>
                    </a:lnTo>
                    <a:cubicBezTo>
                      <a:pt x="0" y="505777"/>
                      <a:pt x="17145" y="522923"/>
                      <a:pt x="38100" y="522923"/>
                    </a:cubicBezTo>
                    <a:lnTo>
                      <a:pt x="57150" y="522923"/>
                    </a:lnTo>
                    <a:lnTo>
                      <a:pt x="57150" y="570548"/>
                    </a:lnTo>
                    <a:cubicBezTo>
                      <a:pt x="57150" y="591502"/>
                      <a:pt x="74295" y="608648"/>
                      <a:pt x="95250" y="608648"/>
                    </a:cubicBezTo>
                    <a:lnTo>
                      <a:pt x="133350" y="608648"/>
                    </a:lnTo>
                    <a:lnTo>
                      <a:pt x="133350" y="478155"/>
                    </a:lnTo>
                    <a:cubicBezTo>
                      <a:pt x="133350" y="450533"/>
                      <a:pt x="156210" y="427673"/>
                      <a:pt x="183833" y="427673"/>
                    </a:cubicBezTo>
                    <a:lnTo>
                      <a:pt x="464820" y="427673"/>
                    </a:lnTo>
                    <a:cubicBezTo>
                      <a:pt x="492442" y="427673"/>
                      <a:pt x="515303" y="450533"/>
                      <a:pt x="515303" y="478155"/>
                    </a:cubicBezTo>
                    <a:lnTo>
                      <a:pt x="515303" y="608648"/>
                    </a:lnTo>
                    <a:lnTo>
                      <a:pt x="553403" y="608648"/>
                    </a:lnTo>
                    <a:cubicBezTo>
                      <a:pt x="574358" y="608648"/>
                      <a:pt x="591503" y="591502"/>
                      <a:pt x="591503" y="570548"/>
                    </a:cubicBezTo>
                    <a:lnTo>
                      <a:pt x="591503" y="522923"/>
                    </a:lnTo>
                    <a:lnTo>
                      <a:pt x="610553" y="522923"/>
                    </a:lnTo>
                    <a:cubicBezTo>
                      <a:pt x="631508" y="522923"/>
                      <a:pt x="648653" y="505777"/>
                      <a:pt x="648653" y="484823"/>
                    </a:cubicBezTo>
                    <a:lnTo>
                      <a:pt x="648653" y="332423"/>
                    </a:lnTo>
                    <a:cubicBezTo>
                      <a:pt x="647700" y="311468"/>
                      <a:pt x="630555" y="294323"/>
                      <a:pt x="609600" y="294323"/>
                    </a:cubicBezTo>
                    <a:close/>
                  </a:path>
                </a:pathLst>
              </a:custGeom>
              <a:solidFill>
                <a:schemeClr val="bg1"/>
              </a:solidFill>
              <a:ln w="9525" cap="flat">
                <a:noFill/>
                <a:prstDash val="solid"/>
                <a:miter/>
              </a:ln>
            </p:spPr>
            <p:txBody>
              <a:bodyPr rtlCol="0" anchor="ctr"/>
              <a:lstStyle/>
              <a:p>
                <a:endParaRPr lang="en-US"/>
              </a:p>
            </p:txBody>
          </p:sp>
        </p:gr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457200" y="1665975"/>
            <a:ext cx="4572000" cy="2591699"/>
          </a:xfrm>
        </p:spPr>
        <p:txBody>
          <a:bodyPr>
            <a:normAutofit fontScale="90000"/>
          </a:bodyPr>
          <a:lstStyle/>
          <a:p>
            <a:r>
              <a:rPr lang="en-US" sz="3600" dirty="0"/>
              <a:t>Meeting 7</a:t>
            </a:r>
            <a:br>
              <a:rPr lang="en-US" dirty="0"/>
            </a:br>
            <a:r>
              <a:rPr lang="en-US" sz="2800" dirty="0"/>
              <a:t>Gains and Losses:</a:t>
            </a:r>
            <a:br>
              <a:rPr lang="en-US" sz="2800" dirty="0"/>
            </a:br>
            <a:r>
              <a:rPr lang="en-US" sz="2800" dirty="0"/>
              <a:t>Helping Children Leave Foster Care</a:t>
            </a:r>
            <a:br>
              <a:rPr lang="en-US" sz="2800" dirty="0"/>
            </a:br>
            <a:br>
              <a:rPr lang="en-US" sz="2800" dirty="0"/>
            </a:br>
            <a:endParaRPr lang="en-US" sz="2800" dirty="0"/>
          </a:p>
        </p:txBody>
      </p:sp>
      <p:pic>
        <p:nvPicPr>
          <p:cNvPr id="5" name="Picture 2">
            <a:extLst>
              <a:ext uri="{FF2B5EF4-FFF2-40B4-BE49-F238E27FC236}">
                <a16:creationId xmlns:a16="http://schemas.microsoft.com/office/drawing/2014/main" id="{698C2B0A-BF75-4F14-8ADC-245102D3A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10200" y="1612384"/>
            <a:ext cx="3657600" cy="269887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1007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0375D2-2FFE-43F4-AC29-3BB2E17A00C4}"/>
              </a:ext>
            </a:extLst>
          </p:cNvPr>
          <p:cNvSpPr>
            <a:spLocks noGrp="1"/>
          </p:cNvSpPr>
          <p:nvPr>
            <p:ph type="body" idx="13"/>
          </p:nvPr>
        </p:nvSpPr>
        <p:spPr/>
        <p:txBody>
          <a:bodyPr/>
          <a:lstStyle/>
          <a:p>
            <a:r>
              <a:rPr lang="en-US" altLang="en-US" dirty="0"/>
              <a:t>Video: Angela</a:t>
            </a:r>
            <a:endParaRPr lang="en-US" dirty="0"/>
          </a:p>
        </p:txBody>
      </p:sp>
      <p:grpSp>
        <p:nvGrpSpPr>
          <p:cNvPr id="8" name="Group 7">
            <a:extLst>
              <a:ext uri="{FF2B5EF4-FFF2-40B4-BE49-F238E27FC236}">
                <a16:creationId xmlns:a16="http://schemas.microsoft.com/office/drawing/2014/main" id="{9FF57981-BA79-483A-B352-95AD09952A60}"/>
              </a:ext>
            </a:extLst>
          </p:cNvPr>
          <p:cNvGrpSpPr>
            <a:grpSpLocks noChangeAspect="1"/>
          </p:cNvGrpSpPr>
          <p:nvPr/>
        </p:nvGrpSpPr>
        <p:grpSpPr>
          <a:xfrm>
            <a:off x="8077200" y="501017"/>
            <a:ext cx="822960" cy="822960"/>
            <a:chOff x="1151310" y="3429000"/>
            <a:chExt cx="914400" cy="914400"/>
          </a:xfrm>
        </p:grpSpPr>
        <p:sp>
          <p:nvSpPr>
            <p:cNvPr id="9" name="Oval 8">
              <a:extLst>
                <a:ext uri="{FF2B5EF4-FFF2-40B4-BE49-F238E27FC236}">
                  <a16:creationId xmlns:a16="http://schemas.microsoft.com/office/drawing/2014/main" id="{095CE6F6-4288-4FE6-995A-829A564C1333}"/>
                </a:ext>
              </a:extLst>
            </p:cNvPr>
            <p:cNvSpPr/>
            <p:nvPr/>
          </p:nvSpPr>
          <p:spPr>
            <a:xfrm>
              <a:off x="1151310" y="3429000"/>
              <a:ext cx="914400" cy="914400"/>
            </a:xfrm>
            <a:prstGeom prst="ellipse">
              <a:avLst/>
            </a:prstGeom>
            <a:solidFill>
              <a:srgbClr val="4EB647"/>
            </a:solidFill>
            <a:ln>
              <a:solidFill>
                <a:srgbClr val="4EB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28" descr="Film reel">
              <a:extLst>
                <a:ext uri="{FF2B5EF4-FFF2-40B4-BE49-F238E27FC236}">
                  <a16:creationId xmlns:a16="http://schemas.microsoft.com/office/drawing/2014/main" id="{2FB24A96-A52D-4500-9375-30A395162AE3}"/>
                </a:ext>
              </a:extLst>
            </p:cNvPr>
            <p:cNvSpPr/>
            <p:nvPr/>
          </p:nvSpPr>
          <p:spPr>
            <a:xfrm>
              <a:off x="1318950" y="3596640"/>
              <a:ext cx="624840" cy="586740"/>
            </a:xfrm>
            <a:custGeom>
              <a:avLst/>
              <a:gdLst>
                <a:gd name="connsiteX0" fmla="*/ 365760 w 624840"/>
                <a:gd name="connsiteY0" fmla="*/ 365760 h 586740"/>
                <a:gd name="connsiteX1" fmla="*/ 381000 w 624840"/>
                <a:gd name="connsiteY1" fmla="*/ 325374 h 586740"/>
                <a:gd name="connsiteX2" fmla="*/ 381000 w 624840"/>
                <a:gd name="connsiteY2" fmla="*/ 342900 h 586740"/>
                <a:gd name="connsiteX3" fmla="*/ 392430 w 624840"/>
                <a:gd name="connsiteY3" fmla="*/ 416052 h 586740"/>
                <a:gd name="connsiteX4" fmla="*/ 365760 w 624840"/>
                <a:gd name="connsiteY4" fmla="*/ 365760 h 586740"/>
                <a:gd name="connsiteX5" fmla="*/ 289560 w 624840"/>
                <a:gd name="connsiteY5" fmla="*/ 350520 h 586740"/>
                <a:gd name="connsiteX6" fmla="*/ 228600 w 624840"/>
                <a:gd name="connsiteY6" fmla="*/ 289560 h 586740"/>
                <a:gd name="connsiteX7" fmla="*/ 289560 w 624840"/>
                <a:gd name="connsiteY7" fmla="*/ 228600 h 586740"/>
                <a:gd name="connsiteX8" fmla="*/ 350520 w 624840"/>
                <a:gd name="connsiteY8" fmla="*/ 289560 h 586740"/>
                <a:gd name="connsiteX9" fmla="*/ 289560 w 624840"/>
                <a:gd name="connsiteY9" fmla="*/ 350520 h 586740"/>
                <a:gd name="connsiteX10" fmla="*/ 289560 w 624840"/>
                <a:gd name="connsiteY10" fmla="*/ 502920 h 586740"/>
                <a:gd name="connsiteX11" fmla="*/ 228600 w 624840"/>
                <a:gd name="connsiteY11" fmla="*/ 441960 h 586740"/>
                <a:gd name="connsiteX12" fmla="*/ 289560 w 624840"/>
                <a:gd name="connsiteY12" fmla="*/ 381000 h 586740"/>
                <a:gd name="connsiteX13" fmla="*/ 350520 w 624840"/>
                <a:gd name="connsiteY13" fmla="*/ 441960 h 586740"/>
                <a:gd name="connsiteX14" fmla="*/ 289560 w 624840"/>
                <a:gd name="connsiteY14" fmla="*/ 502920 h 586740"/>
                <a:gd name="connsiteX15" fmla="*/ 152400 w 624840"/>
                <a:gd name="connsiteY15" fmla="*/ 426720 h 586740"/>
                <a:gd name="connsiteX16" fmla="*/ 91440 w 624840"/>
                <a:gd name="connsiteY16" fmla="*/ 365760 h 586740"/>
                <a:gd name="connsiteX17" fmla="*/ 152400 w 624840"/>
                <a:gd name="connsiteY17" fmla="*/ 304800 h 586740"/>
                <a:gd name="connsiteX18" fmla="*/ 213360 w 624840"/>
                <a:gd name="connsiteY18" fmla="*/ 365760 h 586740"/>
                <a:gd name="connsiteX19" fmla="*/ 152400 w 624840"/>
                <a:gd name="connsiteY19" fmla="*/ 426720 h 586740"/>
                <a:gd name="connsiteX20" fmla="*/ 152400 w 624840"/>
                <a:gd name="connsiteY20" fmla="*/ 152400 h 586740"/>
                <a:gd name="connsiteX21" fmla="*/ 204978 w 624840"/>
                <a:gd name="connsiteY21" fmla="*/ 182118 h 586740"/>
                <a:gd name="connsiteX22" fmla="*/ 153924 w 624840"/>
                <a:gd name="connsiteY22" fmla="*/ 274320 h 586740"/>
                <a:gd name="connsiteX23" fmla="*/ 153162 w 624840"/>
                <a:gd name="connsiteY23" fmla="*/ 274320 h 586740"/>
                <a:gd name="connsiteX24" fmla="*/ 92202 w 624840"/>
                <a:gd name="connsiteY24" fmla="*/ 213360 h 586740"/>
                <a:gd name="connsiteX25" fmla="*/ 152400 w 624840"/>
                <a:gd name="connsiteY25" fmla="*/ 152400 h 586740"/>
                <a:gd name="connsiteX26" fmla="*/ 289560 w 624840"/>
                <a:gd name="connsiteY26" fmla="*/ 76200 h 586740"/>
                <a:gd name="connsiteX27" fmla="*/ 350520 w 624840"/>
                <a:gd name="connsiteY27" fmla="*/ 137160 h 586740"/>
                <a:gd name="connsiteX28" fmla="*/ 344424 w 624840"/>
                <a:gd name="connsiteY28" fmla="*/ 163830 h 586740"/>
                <a:gd name="connsiteX29" fmla="*/ 289560 w 624840"/>
                <a:gd name="connsiteY29" fmla="*/ 152400 h 586740"/>
                <a:gd name="connsiteX30" fmla="*/ 234696 w 624840"/>
                <a:gd name="connsiteY30" fmla="*/ 163830 h 586740"/>
                <a:gd name="connsiteX31" fmla="*/ 228600 w 624840"/>
                <a:gd name="connsiteY31" fmla="*/ 137160 h 586740"/>
                <a:gd name="connsiteX32" fmla="*/ 289560 w 624840"/>
                <a:gd name="connsiteY32" fmla="*/ 76200 h 586740"/>
                <a:gd name="connsiteX33" fmla="*/ 426720 w 624840"/>
                <a:gd name="connsiteY33" fmla="*/ 152400 h 586740"/>
                <a:gd name="connsiteX34" fmla="*/ 487680 w 624840"/>
                <a:gd name="connsiteY34" fmla="*/ 213360 h 586740"/>
                <a:gd name="connsiteX35" fmla="*/ 426720 w 624840"/>
                <a:gd name="connsiteY35" fmla="*/ 274320 h 586740"/>
                <a:gd name="connsiteX36" fmla="*/ 425958 w 624840"/>
                <a:gd name="connsiteY36" fmla="*/ 274320 h 586740"/>
                <a:gd name="connsiteX37" fmla="*/ 374904 w 624840"/>
                <a:gd name="connsiteY37" fmla="*/ 182118 h 586740"/>
                <a:gd name="connsiteX38" fmla="*/ 426720 w 624840"/>
                <a:gd name="connsiteY38" fmla="*/ 152400 h 586740"/>
                <a:gd name="connsiteX39" fmla="*/ 426720 w 624840"/>
                <a:gd name="connsiteY39" fmla="*/ 342900 h 586740"/>
                <a:gd name="connsiteX40" fmla="*/ 426720 w 624840"/>
                <a:gd name="connsiteY40" fmla="*/ 304800 h 586740"/>
                <a:gd name="connsiteX41" fmla="*/ 487680 w 624840"/>
                <a:gd name="connsiteY41" fmla="*/ 365760 h 586740"/>
                <a:gd name="connsiteX42" fmla="*/ 444246 w 624840"/>
                <a:gd name="connsiteY42" fmla="*/ 424434 h 586740"/>
                <a:gd name="connsiteX43" fmla="*/ 426720 w 624840"/>
                <a:gd name="connsiteY43" fmla="*/ 342900 h 586740"/>
                <a:gd name="connsiteX44" fmla="*/ 624840 w 624840"/>
                <a:gd name="connsiteY44" fmla="*/ 541020 h 586740"/>
                <a:gd name="connsiteX45" fmla="*/ 495300 w 624840"/>
                <a:gd name="connsiteY45" fmla="*/ 493014 h 586740"/>
                <a:gd name="connsiteX46" fmla="*/ 579120 w 624840"/>
                <a:gd name="connsiteY46" fmla="*/ 289560 h 586740"/>
                <a:gd name="connsiteX47" fmla="*/ 289560 w 624840"/>
                <a:gd name="connsiteY47" fmla="*/ 0 h 586740"/>
                <a:gd name="connsiteX48" fmla="*/ 0 w 624840"/>
                <a:gd name="connsiteY48" fmla="*/ 289560 h 586740"/>
                <a:gd name="connsiteX49" fmla="*/ 289560 w 624840"/>
                <a:gd name="connsiteY49" fmla="*/ 579120 h 586740"/>
                <a:gd name="connsiteX50" fmla="*/ 461010 w 624840"/>
                <a:gd name="connsiteY50" fmla="*/ 522732 h 586740"/>
                <a:gd name="connsiteX51" fmla="*/ 624840 w 624840"/>
                <a:gd name="connsiteY51" fmla="*/ 586740 h 586740"/>
                <a:gd name="connsiteX52" fmla="*/ 624840 w 624840"/>
                <a:gd name="connsiteY52" fmla="*/ 541020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24840" h="586740">
                  <a:moveTo>
                    <a:pt x="365760" y="365760"/>
                  </a:moveTo>
                  <a:cubicBezTo>
                    <a:pt x="365760" y="350520"/>
                    <a:pt x="371856" y="336042"/>
                    <a:pt x="381000" y="325374"/>
                  </a:cubicBezTo>
                  <a:lnTo>
                    <a:pt x="381000" y="342900"/>
                  </a:lnTo>
                  <a:cubicBezTo>
                    <a:pt x="381000" y="368046"/>
                    <a:pt x="384810" y="393192"/>
                    <a:pt x="392430" y="416052"/>
                  </a:cubicBezTo>
                  <a:cubicBezTo>
                    <a:pt x="376428" y="404622"/>
                    <a:pt x="365760" y="386334"/>
                    <a:pt x="365760" y="365760"/>
                  </a:cubicBezTo>
                  <a:close/>
                  <a:moveTo>
                    <a:pt x="289560" y="350520"/>
                  </a:moveTo>
                  <a:cubicBezTo>
                    <a:pt x="256032" y="350520"/>
                    <a:pt x="228600" y="323088"/>
                    <a:pt x="228600" y="289560"/>
                  </a:cubicBezTo>
                  <a:cubicBezTo>
                    <a:pt x="228600" y="256032"/>
                    <a:pt x="256032" y="228600"/>
                    <a:pt x="289560" y="228600"/>
                  </a:cubicBezTo>
                  <a:cubicBezTo>
                    <a:pt x="323088" y="228600"/>
                    <a:pt x="350520" y="256032"/>
                    <a:pt x="350520" y="289560"/>
                  </a:cubicBezTo>
                  <a:cubicBezTo>
                    <a:pt x="350520" y="323088"/>
                    <a:pt x="323088" y="350520"/>
                    <a:pt x="289560" y="350520"/>
                  </a:cubicBezTo>
                  <a:close/>
                  <a:moveTo>
                    <a:pt x="289560" y="502920"/>
                  </a:moveTo>
                  <a:cubicBezTo>
                    <a:pt x="256032" y="502920"/>
                    <a:pt x="228600" y="475488"/>
                    <a:pt x="228600" y="441960"/>
                  </a:cubicBezTo>
                  <a:cubicBezTo>
                    <a:pt x="228600" y="408432"/>
                    <a:pt x="256032" y="381000"/>
                    <a:pt x="289560" y="381000"/>
                  </a:cubicBezTo>
                  <a:cubicBezTo>
                    <a:pt x="323088" y="381000"/>
                    <a:pt x="350520" y="408432"/>
                    <a:pt x="350520" y="441960"/>
                  </a:cubicBezTo>
                  <a:cubicBezTo>
                    <a:pt x="350520" y="475488"/>
                    <a:pt x="323088" y="502920"/>
                    <a:pt x="289560" y="502920"/>
                  </a:cubicBezTo>
                  <a:close/>
                  <a:moveTo>
                    <a:pt x="152400" y="426720"/>
                  </a:moveTo>
                  <a:cubicBezTo>
                    <a:pt x="118872" y="426720"/>
                    <a:pt x="91440" y="399288"/>
                    <a:pt x="91440" y="365760"/>
                  </a:cubicBezTo>
                  <a:cubicBezTo>
                    <a:pt x="91440" y="332232"/>
                    <a:pt x="118872" y="304800"/>
                    <a:pt x="152400" y="304800"/>
                  </a:cubicBezTo>
                  <a:cubicBezTo>
                    <a:pt x="185928" y="304800"/>
                    <a:pt x="213360" y="332232"/>
                    <a:pt x="213360" y="365760"/>
                  </a:cubicBezTo>
                  <a:cubicBezTo>
                    <a:pt x="213360" y="399288"/>
                    <a:pt x="185928" y="426720"/>
                    <a:pt x="152400" y="426720"/>
                  </a:cubicBezTo>
                  <a:close/>
                  <a:moveTo>
                    <a:pt x="152400" y="152400"/>
                  </a:moveTo>
                  <a:cubicBezTo>
                    <a:pt x="174498" y="152400"/>
                    <a:pt x="194310" y="164592"/>
                    <a:pt x="204978" y="182118"/>
                  </a:cubicBezTo>
                  <a:cubicBezTo>
                    <a:pt x="176784" y="204216"/>
                    <a:pt x="157734" y="236982"/>
                    <a:pt x="153924" y="274320"/>
                  </a:cubicBezTo>
                  <a:lnTo>
                    <a:pt x="153162" y="274320"/>
                  </a:lnTo>
                  <a:cubicBezTo>
                    <a:pt x="119634" y="274320"/>
                    <a:pt x="92202" y="246888"/>
                    <a:pt x="92202" y="213360"/>
                  </a:cubicBezTo>
                  <a:cubicBezTo>
                    <a:pt x="92202" y="179832"/>
                    <a:pt x="118872" y="152400"/>
                    <a:pt x="152400" y="152400"/>
                  </a:cubicBezTo>
                  <a:close/>
                  <a:moveTo>
                    <a:pt x="289560" y="76200"/>
                  </a:moveTo>
                  <a:cubicBezTo>
                    <a:pt x="323088" y="76200"/>
                    <a:pt x="350520" y="103632"/>
                    <a:pt x="350520" y="137160"/>
                  </a:cubicBezTo>
                  <a:cubicBezTo>
                    <a:pt x="350520" y="147066"/>
                    <a:pt x="348234" y="155448"/>
                    <a:pt x="344424" y="163830"/>
                  </a:cubicBezTo>
                  <a:cubicBezTo>
                    <a:pt x="327660" y="156210"/>
                    <a:pt x="309372" y="152400"/>
                    <a:pt x="289560" y="152400"/>
                  </a:cubicBezTo>
                  <a:cubicBezTo>
                    <a:pt x="269748" y="152400"/>
                    <a:pt x="251460" y="156210"/>
                    <a:pt x="234696" y="163830"/>
                  </a:cubicBezTo>
                  <a:cubicBezTo>
                    <a:pt x="230886" y="155448"/>
                    <a:pt x="228600" y="147066"/>
                    <a:pt x="228600" y="137160"/>
                  </a:cubicBezTo>
                  <a:cubicBezTo>
                    <a:pt x="228600" y="103632"/>
                    <a:pt x="256032" y="76200"/>
                    <a:pt x="289560" y="76200"/>
                  </a:cubicBezTo>
                  <a:close/>
                  <a:moveTo>
                    <a:pt x="426720" y="152400"/>
                  </a:moveTo>
                  <a:cubicBezTo>
                    <a:pt x="460248" y="152400"/>
                    <a:pt x="487680" y="179832"/>
                    <a:pt x="487680" y="213360"/>
                  </a:cubicBezTo>
                  <a:cubicBezTo>
                    <a:pt x="487680" y="246888"/>
                    <a:pt x="460248" y="274320"/>
                    <a:pt x="426720" y="274320"/>
                  </a:cubicBezTo>
                  <a:lnTo>
                    <a:pt x="425958" y="274320"/>
                  </a:lnTo>
                  <a:cubicBezTo>
                    <a:pt x="422148" y="236982"/>
                    <a:pt x="402336" y="204216"/>
                    <a:pt x="374904" y="182118"/>
                  </a:cubicBezTo>
                  <a:cubicBezTo>
                    <a:pt x="384810" y="164592"/>
                    <a:pt x="404622" y="152400"/>
                    <a:pt x="426720" y="152400"/>
                  </a:cubicBezTo>
                  <a:close/>
                  <a:moveTo>
                    <a:pt x="426720" y="342900"/>
                  </a:moveTo>
                  <a:lnTo>
                    <a:pt x="426720" y="304800"/>
                  </a:lnTo>
                  <a:cubicBezTo>
                    <a:pt x="460248" y="304800"/>
                    <a:pt x="487680" y="332232"/>
                    <a:pt x="487680" y="365760"/>
                  </a:cubicBezTo>
                  <a:cubicBezTo>
                    <a:pt x="487680" y="393192"/>
                    <a:pt x="469392" y="416814"/>
                    <a:pt x="444246" y="424434"/>
                  </a:cubicBezTo>
                  <a:cubicBezTo>
                    <a:pt x="432816" y="399288"/>
                    <a:pt x="426720" y="371856"/>
                    <a:pt x="426720" y="342900"/>
                  </a:cubicBezTo>
                  <a:close/>
                  <a:moveTo>
                    <a:pt x="624840" y="541020"/>
                  </a:moveTo>
                  <a:cubicBezTo>
                    <a:pt x="575310" y="541020"/>
                    <a:pt x="530352" y="522732"/>
                    <a:pt x="495300" y="493014"/>
                  </a:cubicBezTo>
                  <a:cubicBezTo>
                    <a:pt x="547116" y="440436"/>
                    <a:pt x="579120" y="368808"/>
                    <a:pt x="579120" y="289560"/>
                  </a:cubicBezTo>
                  <a:cubicBezTo>
                    <a:pt x="579120" y="129540"/>
                    <a:pt x="449580" y="0"/>
                    <a:pt x="289560" y="0"/>
                  </a:cubicBezTo>
                  <a:cubicBezTo>
                    <a:pt x="129540" y="0"/>
                    <a:pt x="0" y="129540"/>
                    <a:pt x="0" y="289560"/>
                  </a:cubicBezTo>
                  <a:cubicBezTo>
                    <a:pt x="0" y="449580"/>
                    <a:pt x="129540" y="579120"/>
                    <a:pt x="289560" y="579120"/>
                  </a:cubicBezTo>
                  <a:cubicBezTo>
                    <a:pt x="353568" y="579120"/>
                    <a:pt x="413004" y="558546"/>
                    <a:pt x="461010" y="522732"/>
                  </a:cubicBezTo>
                  <a:cubicBezTo>
                    <a:pt x="504444" y="562356"/>
                    <a:pt x="561594" y="586740"/>
                    <a:pt x="624840" y="586740"/>
                  </a:cubicBezTo>
                  <a:lnTo>
                    <a:pt x="624840" y="541020"/>
                  </a:lnTo>
                  <a:close/>
                </a:path>
              </a:pathLst>
            </a:custGeom>
            <a:solidFill>
              <a:schemeClr val="bg1"/>
            </a:solidFill>
            <a:ln w="7541" cap="flat">
              <a:noFill/>
              <a:prstDash val="solid"/>
              <a:miter/>
            </a:ln>
          </p:spPr>
          <p:txBody>
            <a:bodyPr rtlCol="0" anchor="ctr"/>
            <a:lstStyle/>
            <a:p>
              <a:endParaRPr lang="en-US"/>
            </a:p>
          </p:txBody>
        </p:sp>
      </p:grpSp>
      <p:pic>
        <p:nvPicPr>
          <p:cNvPr id="4" name="Picture 3" descr="A person smiling for the camera&#10;&#10;Description automatically generated">
            <a:extLst>
              <a:ext uri="{FF2B5EF4-FFF2-40B4-BE49-F238E27FC236}">
                <a16:creationId xmlns:a16="http://schemas.microsoft.com/office/drawing/2014/main" id="{7AC68CE8-762F-4E6B-BF41-8B1FDC71F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000" y="1076327"/>
            <a:ext cx="4440000" cy="3325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a:extLst>
              <a:ext uri="{FF2B5EF4-FFF2-40B4-BE49-F238E27FC236}">
                <a16:creationId xmlns:a16="http://schemas.microsoft.com/office/drawing/2014/main" id="{3DF562D0-F8AF-4A39-A153-AE0917681DB9}"/>
              </a:ext>
            </a:extLst>
          </p:cNvPr>
          <p:cNvSpPr>
            <a:spLocks noGrp="1" noChangeArrowheads="1"/>
          </p:cNvSpPr>
          <p:nvPr>
            <p:ph type="body" idx="1"/>
          </p:nvPr>
        </p:nvSpPr>
        <p:spPr/>
        <p:txBody>
          <a:bodyPr/>
          <a:lstStyle/>
          <a:p>
            <a:pPr marL="685775" lvl="2" indent="-342900">
              <a:spcBef>
                <a:spcPts val="0"/>
              </a:spcBef>
              <a:spcAft>
                <a:spcPts val="1800"/>
              </a:spcAft>
              <a:buFont typeface="Arial" panose="020B0604020202020204" pitchFamily="34" charset="0"/>
              <a:buChar char="•"/>
            </a:pPr>
            <a:r>
              <a:rPr lang="en-US" altLang="en-US" sz="2400" b="1" dirty="0">
                <a:solidFill>
                  <a:srgbClr val="646569"/>
                </a:solidFill>
              </a:rPr>
              <a:t>Select a reporter and a recorder</a:t>
            </a:r>
          </a:p>
          <a:p>
            <a:pPr marL="685775" lvl="2" indent="-342900">
              <a:spcBef>
                <a:spcPts val="0"/>
              </a:spcBef>
              <a:spcAft>
                <a:spcPts val="1800"/>
              </a:spcAft>
              <a:buFont typeface="Arial" panose="020B0604020202020204" pitchFamily="34" charset="0"/>
              <a:buChar char="•"/>
            </a:pPr>
            <a:r>
              <a:rPr lang="en-US" altLang="en-US" sz="2400" b="1" dirty="0">
                <a:solidFill>
                  <a:srgbClr val="646569"/>
                </a:solidFill>
              </a:rPr>
              <a:t>Write one strategy–something the foster parent can say or do–for each message</a:t>
            </a:r>
          </a:p>
          <a:p>
            <a:pPr marL="685775" lvl="2" indent="-342900">
              <a:spcBef>
                <a:spcPts val="0"/>
              </a:spcBef>
              <a:spcAft>
                <a:spcPts val="1800"/>
              </a:spcAft>
              <a:buFont typeface="Arial" panose="020B0604020202020204" pitchFamily="34" charset="0"/>
              <a:buChar char="•"/>
            </a:pPr>
            <a:r>
              <a:rPr lang="en-US" altLang="en-US" sz="2400" b="1" dirty="0">
                <a:solidFill>
                  <a:srgbClr val="646569"/>
                </a:solidFill>
              </a:rPr>
              <a:t>Be ready to share in 10 minutes</a:t>
            </a:r>
          </a:p>
        </p:txBody>
      </p:sp>
      <p:sp>
        <p:nvSpPr>
          <p:cNvPr id="2" name="Text Placeholder 1">
            <a:extLst>
              <a:ext uri="{FF2B5EF4-FFF2-40B4-BE49-F238E27FC236}">
                <a16:creationId xmlns:a16="http://schemas.microsoft.com/office/drawing/2014/main" id="{2A892F2B-3017-450B-8C17-F094129D5D8B}"/>
              </a:ext>
            </a:extLst>
          </p:cNvPr>
          <p:cNvSpPr>
            <a:spLocks noGrp="1"/>
          </p:cNvSpPr>
          <p:nvPr>
            <p:ph type="body" idx="13"/>
          </p:nvPr>
        </p:nvSpPr>
        <p:spPr/>
        <p:txBody>
          <a:bodyPr/>
          <a:lstStyle/>
          <a:p>
            <a:r>
              <a:rPr lang="en-US" altLang="en-US" dirty="0"/>
              <a:t>Helping Children Transition from Foster Care</a:t>
            </a:r>
            <a:endParaRPr lang="en-US" dirty="0"/>
          </a:p>
        </p:txBody>
      </p:sp>
      <p:grpSp>
        <p:nvGrpSpPr>
          <p:cNvPr id="9" name="Group 8">
            <a:extLst>
              <a:ext uri="{FF2B5EF4-FFF2-40B4-BE49-F238E27FC236}">
                <a16:creationId xmlns:a16="http://schemas.microsoft.com/office/drawing/2014/main" id="{B9DC24B5-82D0-41D0-97C8-21A2E12A8924}"/>
              </a:ext>
            </a:extLst>
          </p:cNvPr>
          <p:cNvGrpSpPr>
            <a:grpSpLocks noChangeAspect="1"/>
          </p:cNvGrpSpPr>
          <p:nvPr/>
        </p:nvGrpSpPr>
        <p:grpSpPr>
          <a:xfrm>
            <a:off x="8077200" y="505779"/>
            <a:ext cx="822960" cy="822960"/>
            <a:chOff x="2567603" y="2430780"/>
            <a:chExt cx="914400" cy="914400"/>
          </a:xfrm>
        </p:grpSpPr>
        <p:sp>
          <p:nvSpPr>
            <p:cNvPr id="10" name="Oval 9">
              <a:extLst>
                <a:ext uri="{FF2B5EF4-FFF2-40B4-BE49-F238E27FC236}">
                  <a16:creationId xmlns:a16="http://schemas.microsoft.com/office/drawing/2014/main" id="{495D410B-8751-480B-A86A-BDDA615D5E3D}"/>
                </a:ext>
              </a:extLst>
            </p:cNvPr>
            <p:cNvSpPr/>
            <p:nvPr/>
          </p:nvSpPr>
          <p:spPr>
            <a:xfrm>
              <a:off x="2567603" y="2430780"/>
              <a:ext cx="914400" cy="914400"/>
            </a:xfrm>
            <a:prstGeom prst="ellipse">
              <a:avLst/>
            </a:prstGeom>
            <a:solidFill>
              <a:srgbClr val="18AAD1"/>
            </a:solidFill>
            <a:ln>
              <a:solidFill>
                <a:srgbClr val="18A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56" descr="Chat">
              <a:extLst>
                <a:ext uri="{FF2B5EF4-FFF2-40B4-BE49-F238E27FC236}">
                  <a16:creationId xmlns:a16="http://schemas.microsoft.com/office/drawing/2014/main" id="{B23FB964-F985-473E-944E-8DCF31BAA322}"/>
                </a:ext>
              </a:extLst>
            </p:cNvPr>
            <p:cNvGrpSpPr/>
            <p:nvPr/>
          </p:nvGrpSpPr>
          <p:grpSpPr>
            <a:xfrm>
              <a:off x="2659043" y="2522220"/>
              <a:ext cx="731520" cy="731520"/>
              <a:chOff x="4114800" y="2971800"/>
              <a:chExt cx="914400" cy="914400"/>
            </a:xfrm>
            <a:solidFill>
              <a:schemeClr val="bg1"/>
            </a:solidFill>
          </p:grpSpPr>
          <p:sp>
            <p:nvSpPr>
              <p:cNvPr id="12" name="Freeform: Shape 11">
                <a:extLst>
                  <a:ext uri="{FF2B5EF4-FFF2-40B4-BE49-F238E27FC236}">
                    <a16:creationId xmlns:a16="http://schemas.microsoft.com/office/drawing/2014/main" id="{8FA204C4-18D6-4A07-B242-F2C4250387F5}"/>
                  </a:ext>
                </a:extLst>
              </p:cNvPr>
              <p:cNvSpPr/>
              <p:nvPr/>
            </p:nvSpPr>
            <p:spPr>
              <a:xfrm>
                <a:off x="4191000" y="3162300"/>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D4C3F9A-5FD5-43AB-BB89-0F6DF986D11F}"/>
                  </a:ext>
                </a:extLst>
              </p:cNvPr>
              <p:cNvSpPr/>
              <p:nvPr/>
            </p:nvSpPr>
            <p:spPr>
              <a:xfrm>
                <a:off x="4476750" y="3267075"/>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grpFill/>
              <a:ln w="9525" cap="flat">
                <a:noFill/>
                <a:prstDash val="solid"/>
                <a:miter/>
              </a:ln>
            </p:spPr>
            <p:txBody>
              <a:bodyPr rtlCol="0" anchor="ctr"/>
              <a:lstStyle/>
              <a:p>
                <a:endParaRPr lang="en-US"/>
              </a:p>
            </p:txBody>
          </p:sp>
        </p:gr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91F75-1574-4870-9DCF-6D5E4A8BE1FF}"/>
              </a:ext>
            </a:extLst>
          </p:cNvPr>
          <p:cNvSpPr>
            <a:spLocks noGrp="1"/>
          </p:cNvSpPr>
          <p:nvPr>
            <p:ph type="body" idx="13"/>
          </p:nvPr>
        </p:nvSpPr>
        <p:spPr/>
        <p:txBody>
          <a:bodyPr/>
          <a:lstStyle/>
          <a:p>
            <a:r>
              <a:rPr lang="en-US" altLang="en-US" dirty="0"/>
              <a:t>Stages of a Disruption or Dissolution</a:t>
            </a:r>
            <a:endParaRPr lang="en-US" dirty="0"/>
          </a:p>
        </p:txBody>
      </p:sp>
      <p:pic>
        <p:nvPicPr>
          <p:cNvPr id="94214" name="Picture 5" descr="Meeting 7 #1">
            <a:extLst>
              <a:ext uri="{FF2B5EF4-FFF2-40B4-BE49-F238E27FC236}">
                <a16:creationId xmlns:a16="http://schemas.microsoft.com/office/drawing/2014/main" id="{E301F775-4B67-4789-819E-E7AECDC9B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1039282"/>
            <a:ext cx="3714749" cy="381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a:extLst>
              <a:ext uri="{FF2B5EF4-FFF2-40B4-BE49-F238E27FC236}">
                <a16:creationId xmlns:a16="http://schemas.microsoft.com/office/drawing/2014/main" id="{65D2C5CF-9C02-4B33-AB91-093C79D87659}"/>
              </a:ext>
            </a:extLst>
          </p:cNvPr>
          <p:cNvSpPr>
            <a:spLocks noGrp="1" noChangeArrowheads="1"/>
          </p:cNvSpPr>
          <p:nvPr>
            <p:ph type="body" idx="1"/>
          </p:nvPr>
        </p:nvSpPr>
        <p:spPr/>
        <p:txBody>
          <a:bodyPr/>
          <a:lstStyle/>
          <a:p>
            <a:pPr marL="628625" lvl="1" indent="-285750">
              <a:spcBef>
                <a:spcPts val="0"/>
              </a:spcBef>
              <a:spcAft>
                <a:spcPts val="1800"/>
              </a:spcAft>
              <a:buFont typeface="Arial" panose="020B0604020202020204" pitchFamily="34" charset="0"/>
              <a:buChar char="•"/>
            </a:pPr>
            <a:r>
              <a:rPr lang="en-US" altLang="en-US" sz="2400" b="1" dirty="0">
                <a:solidFill>
                  <a:srgbClr val="646569"/>
                </a:solidFill>
              </a:rPr>
              <a:t>Select a recorder/reporter</a:t>
            </a:r>
          </a:p>
          <a:p>
            <a:pPr marL="628625" lvl="1" indent="-285750">
              <a:spcBef>
                <a:spcPts val="0"/>
              </a:spcBef>
              <a:spcAft>
                <a:spcPts val="1800"/>
              </a:spcAft>
              <a:buFont typeface="Arial" panose="020B0604020202020204" pitchFamily="34" charset="0"/>
              <a:buChar char="•"/>
            </a:pPr>
            <a:r>
              <a:rPr lang="en-US" altLang="en-US" sz="2400" b="1" dirty="0">
                <a:solidFill>
                  <a:srgbClr val="646569"/>
                </a:solidFill>
              </a:rPr>
              <a:t>Read the case examples</a:t>
            </a:r>
          </a:p>
          <a:p>
            <a:pPr marL="628625" lvl="1" indent="-285750">
              <a:spcBef>
                <a:spcPts val="0"/>
              </a:spcBef>
              <a:spcAft>
                <a:spcPts val="1800"/>
              </a:spcAft>
              <a:buFont typeface="Arial" panose="020B0604020202020204" pitchFamily="34" charset="0"/>
              <a:buChar char="•"/>
            </a:pPr>
            <a:r>
              <a:rPr lang="en-US" altLang="en-US" sz="2400" b="1" dirty="0">
                <a:solidFill>
                  <a:srgbClr val="646569"/>
                </a:solidFill>
              </a:rPr>
              <a:t>Write preventions and interventions for each case example</a:t>
            </a:r>
          </a:p>
          <a:p>
            <a:pPr marL="628625" lvl="1" indent="-285750">
              <a:spcBef>
                <a:spcPts val="0"/>
              </a:spcBef>
              <a:spcAft>
                <a:spcPts val="1800"/>
              </a:spcAft>
              <a:buFont typeface="Arial" panose="020B0604020202020204" pitchFamily="34" charset="0"/>
              <a:buChar char="•"/>
            </a:pPr>
            <a:r>
              <a:rPr lang="en-US" altLang="en-US" sz="2400" b="1" dirty="0">
                <a:solidFill>
                  <a:srgbClr val="646569"/>
                </a:solidFill>
              </a:rPr>
              <a:t>Be prepared to share in 5 minutes</a:t>
            </a:r>
          </a:p>
        </p:txBody>
      </p:sp>
      <p:sp>
        <p:nvSpPr>
          <p:cNvPr id="2" name="Text Placeholder 1">
            <a:extLst>
              <a:ext uri="{FF2B5EF4-FFF2-40B4-BE49-F238E27FC236}">
                <a16:creationId xmlns:a16="http://schemas.microsoft.com/office/drawing/2014/main" id="{40F8538A-A172-4C52-9BF9-9452A80ECDCE}"/>
              </a:ext>
            </a:extLst>
          </p:cNvPr>
          <p:cNvSpPr>
            <a:spLocks noGrp="1"/>
          </p:cNvSpPr>
          <p:nvPr>
            <p:ph type="body" idx="13"/>
          </p:nvPr>
        </p:nvSpPr>
        <p:spPr/>
        <p:txBody>
          <a:bodyPr/>
          <a:lstStyle/>
          <a:p>
            <a:r>
              <a:rPr lang="en-US" altLang="en-US" dirty="0"/>
              <a:t>Planning to Prevent a Disruption</a:t>
            </a:r>
            <a:endParaRPr lang="en-US" dirty="0"/>
          </a:p>
        </p:txBody>
      </p:sp>
      <p:grpSp>
        <p:nvGrpSpPr>
          <p:cNvPr id="9" name="Group 8">
            <a:extLst>
              <a:ext uri="{FF2B5EF4-FFF2-40B4-BE49-F238E27FC236}">
                <a16:creationId xmlns:a16="http://schemas.microsoft.com/office/drawing/2014/main" id="{95B3F854-1995-4072-89E0-BAE650CEDB61}"/>
              </a:ext>
            </a:extLst>
          </p:cNvPr>
          <p:cNvGrpSpPr>
            <a:grpSpLocks noChangeAspect="1"/>
          </p:cNvGrpSpPr>
          <p:nvPr/>
        </p:nvGrpSpPr>
        <p:grpSpPr>
          <a:xfrm>
            <a:off x="8077200" y="505779"/>
            <a:ext cx="822960" cy="822960"/>
            <a:chOff x="2567603" y="2430780"/>
            <a:chExt cx="914400" cy="914400"/>
          </a:xfrm>
        </p:grpSpPr>
        <p:sp>
          <p:nvSpPr>
            <p:cNvPr id="10" name="Oval 9">
              <a:extLst>
                <a:ext uri="{FF2B5EF4-FFF2-40B4-BE49-F238E27FC236}">
                  <a16:creationId xmlns:a16="http://schemas.microsoft.com/office/drawing/2014/main" id="{E9A9D672-F7D2-4749-A25E-336A126DF291}"/>
                </a:ext>
              </a:extLst>
            </p:cNvPr>
            <p:cNvSpPr/>
            <p:nvPr/>
          </p:nvSpPr>
          <p:spPr>
            <a:xfrm>
              <a:off x="2567603" y="2430780"/>
              <a:ext cx="914400" cy="914400"/>
            </a:xfrm>
            <a:prstGeom prst="ellipse">
              <a:avLst/>
            </a:prstGeom>
            <a:solidFill>
              <a:srgbClr val="18AAD1"/>
            </a:solidFill>
            <a:ln>
              <a:solidFill>
                <a:srgbClr val="18A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56" descr="Chat">
              <a:extLst>
                <a:ext uri="{FF2B5EF4-FFF2-40B4-BE49-F238E27FC236}">
                  <a16:creationId xmlns:a16="http://schemas.microsoft.com/office/drawing/2014/main" id="{6F8E5699-020D-461D-BCD4-E0103ACA598E}"/>
                </a:ext>
              </a:extLst>
            </p:cNvPr>
            <p:cNvGrpSpPr/>
            <p:nvPr/>
          </p:nvGrpSpPr>
          <p:grpSpPr>
            <a:xfrm>
              <a:off x="2659043" y="2522220"/>
              <a:ext cx="731520" cy="731520"/>
              <a:chOff x="4114800" y="2971800"/>
              <a:chExt cx="914400" cy="914400"/>
            </a:xfrm>
            <a:solidFill>
              <a:schemeClr val="bg1"/>
            </a:solidFill>
          </p:grpSpPr>
          <p:sp>
            <p:nvSpPr>
              <p:cNvPr id="12" name="Freeform: Shape 11">
                <a:extLst>
                  <a:ext uri="{FF2B5EF4-FFF2-40B4-BE49-F238E27FC236}">
                    <a16:creationId xmlns:a16="http://schemas.microsoft.com/office/drawing/2014/main" id="{5CDCA7D7-151F-4090-BA8F-4D83EE54BD95}"/>
                  </a:ext>
                </a:extLst>
              </p:cNvPr>
              <p:cNvSpPr/>
              <p:nvPr/>
            </p:nvSpPr>
            <p:spPr>
              <a:xfrm>
                <a:off x="4191000" y="3162300"/>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CF326AE-8E31-4166-83DB-A2C7CA467C88}"/>
                  </a:ext>
                </a:extLst>
              </p:cNvPr>
              <p:cNvSpPr/>
              <p:nvPr/>
            </p:nvSpPr>
            <p:spPr>
              <a:xfrm>
                <a:off x="4476750" y="3267075"/>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grpFill/>
              <a:ln w="9525" cap="flat">
                <a:noFill/>
                <a:prstDash val="solid"/>
                <a:miter/>
              </a:ln>
            </p:spPr>
            <p:txBody>
              <a:bodyPr rtlCol="0" anchor="ctr"/>
              <a:lstStyle/>
              <a:p>
                <a:endParaRPr lang="en-US"/>
              </a:p>
            </p:txBody>
          </p:sp>
        </p:gr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a:extLst>
              <a:ext uri="{FF2B5EF4-FFF2-40B4-BE49-F238E27FC236}">
                <a16:creationId xmlns:a16="http://schemas.microsoft.com/office/drawing/2014/main" id="{3BC81A26-D50A-432A-8818-66AEE755F224}"/>
              </a:ext>
            </a:extLst>
          </p:cNvPr>
          <p:cNvSpPr>
            <a:spLocks noGrp="1" noChangeArrowheads="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Select a facilitator</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Each person shares at least two ideas</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For 3 minutes discuss:</a:t>
            </a:r>
          </a:p>
          <a:p>
            <a:pPr marL="1371524" lvl="3" indent="-342900">
              <a:spcBef>
                <a:spcPts val="0"/>
              </a:spcBef>
              <a:spcAft>
                <a:spcPts val="1800"/>
              </a:spcAft>
              <a:buFont typeface="Arial" panose="020B0604020202020204" pitchFamily="34" charset="0"/>
              <a:buChar char="•"/>
            </a:pPr>
            <a:r>
              <a:rPr lang="en-US" altLang="en-US" sz="1800" b="1" dirty="0">
                <a:solidFill>
                  <a:srgbClr val="898989"/>
                </a:solidFill>
              </a:rPr>
              <a:t>A stressful situation that could lead to a disruption in your home</a:t>
            </a:r>
          </a:p>
          <a:p>
            <a:pPr marL="1371524" lvl="3" indent="-342900">
              <a:spcBef>
                <a:spcPts val="0"/>
              </a:spcBef>
              <a:spcAft>
                <a:spcPts val="1800"/>
              </a:spcAft>
              <a:buFont typeface="Arial" panose="020B0604020202020204" pitchFamily="34" charset="0"/>
              <a:buChar char="•"/>
            </a:pPr>
            <a:r>
              <a:rPr lang="en-US" altLang="en-US" sz="1800" b="1" dirty="0">
                <a:solidFill>
                  <a:srgbClr val="898989"/>
                </a:solidFill>
              </a:rPr>
              <a:t>A strategy to intervene or prevent a possible disruption in your home</a:t>
            </a:r>
          </a:p>
        </p:txBody>
      </p:sp>
      <p:sp>
        <p:nvSpPr>
          <p:cNvPr id="2" name="Text Placeholder 1">
            <a:extLst>
              <a:ext uri="{FF2B5EF4-FFF2-40B4-BE49-F238E27FC236}">
                <a16:creationId xmlns:a16="http://schemas.microsoft.com/office/drawing/2014/main" id="{7EEF0605-ADCF-490B-AF8E-A8AF8D9D7CF0}"/>
              </a:ext>
            </a:extLst>
          </p:cNvPr>
          <p:cNvSpPr>
            <a:spLocks noGrp="1"/>
          </p:cNvSpPr>
          <p:nvPr>
            <p:ph type="body" idx="13"/>
          </p:nvPr>
        </p:nvSpPr>
        <p:spPr/>
        <p:txBody>
          <a:bodyPr/>
          <a:lstStyle/>
          <a:p>
            <a:r>
              <a:rPr lang="en-US" altLang="en-US" dirty="0"/>
              <a:t>Assessing Your Own Families</a:t>
            </a:r>
            <a:endParaRPr lang="en-US" dirty="0"/>
          </a:p>
        </p:txBody>
      </p:sp>
      <p:grpSp>
        <p:nvGrpSpPr>
          <p:cNvPr id="14" name="Group 13">
            <a:extLst>
              <a:ext uri="{FF2B5EF4-FFF2-40B4-BE49-F238E27FC236}">
                <a16:creationId xmlns:a16="http://schemas.microsoft.com/office/drawing/2014/main" id="{6237581D-AE9E-4E3E-A4D8-CB9D48EDC5B9}"/>
              </a:ext>
            </a:extLst>
          </p:cNvPr>
          <p:cNvGrpSpPr>
            <a:grpSpLocks noChangeAspect="1"/>
          </p:cNvGrpSpPr>
          <p:nvPr/>
        </p:nvGrpSpPr>
        <p:grpSpPr>
          <a:xfrm>
            <a:off x="8077200" y="505779"/>
            <a:ext cx="822960" cy="822960"/>
            <a:chOff x="2567603" y="2430780"/>
            <a:chExt cx="914400" cy="914400"/>
          </a:xfrm>
        </p:grpSpPr>
        <p:sp>
          <p:nvSpPr>
            <p:cNvPr id="15" name="Oval 14">
              <a:extLst>
                <a:ext uri="{FF2B5EF4-FFF2-40B4-BE49-F238E27FC236}">
                  <a16:creationId xmlns:a16="http://schemas.microsoft.com/office/drawing/2014/main" id="{188D3170-EDF0-4BBB-BB65-F43DAE6FDAF5}"/>
                </a:ext>
              </a:extLst>
            </p:cNvPr>
            <p:cNvSpPr/>
            <p:nvPr/>
          </p:nvSpPr>
          <p:spPr>
            <a:xfrm>
              <a:off x="2567603" y="2430780"/>
              <a:ext cx="914400" cy="914400"/>
            </a:xfrm>
            <a:prstGeom prst="ellipse">
              <a:avLst/>
            </a:prstGeom>
            <a:solidFill>
              <a:srgbClr val="18AAD1"/>
            </a:solidFill>
            <a:ln>
              <a:solidFill>
                <a:srgbClr val="18A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56" descr="Chat">
              <a:extLst>
                <a:ext uri="{FF2B5EF4-FFF2-40B4-BE49-F238E27FC236}">
                  <a16:creationId xmlns:a16="http://schemas.microsoft.com/office/drawing/2014/main" id="{0FA548F4-C1F0-4B3F-B09E-92DA33DB16F2}"/>
                </a:ext>
              </a:extLst>
            </p:cNvPr>
            <p:cNvGrpSpPr/>
            <p:nvPr/>
          </p:nvGrpSpPr>
          <p:grpSpPr>
            <a:xfrm>
              <a:off x="2659043" y="2522220"/>
              <a:ext cx="731520" cy="731520"/>
              <a:chOff x="4114800" y="2971800"/>
              <a:chExt cx="914400" cy="914400"/>
            </a:xfrm>
            <a:solidFill>
              <a:schemeClr val="bg1"/>
            </a:solidFill>
          </p:grpSpPr>
          <p:sp>
            <p:nvSpPr>
              <p:cNvPr id="17" name="Freeform: Shape 16">
                <a:extLst>
                  <a:ext uri="{FF2B5EF4-FFF2-40B4-BE49-F238E27FC236}">
                    <a16:creationId xmlns:a16="http://schemas.microsoft.com/office/drawing/2014/main" id="{272A72D9-ABD0-4352-9910-54BA06975434}"/>
                  </a:ext>
                </a:extLst>
              </p:cNvPr>
              <p:cNvSpPr/>
              <p:nvPr/>
            </p:nvSpPr>
            <p:spPr>
              <a:xfrm>
                <a:off x="4191000" y="3162300"/>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845A2D28-895E-4032-8835-404AFF11314E}"/>
                  </a:ext>
                </a:extLst>
              </p:cNvPr>
              <p:cNvSpPr/>
              <p:nvPr/>
            </p:nvSpPr>
            <p:spPr>
              <a:xfrm>
                <a:off x="4476750" y="3267075"/>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grpFill/>
              <a:ln w="9525" cap="flat">
                <a:noFill/>
                <a:prstDash val="solid"/>
                <a:miter/>
              </a:ln>
            </p:spPr>
            <p:txBody>
              <a:bodyPr rtlCol="0" anchor="ctr"/>
              <a:lstStyle/>
              <a:p>
                <a:endParaRPr lang="en-US"/>
              </a:p>
            </p:txBody>
          </p:sp>
        </p:gr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A40425-7C6C-48DB-A545-AD9FB34F690E}"/>
              </a:ext>
            </a:extLst>
          </p:cNvPr>
          <p:cNvSpPr>
            <a:spLocks noGrp="1"/>
          </p:cNvSpPr>
          <p:nvPr>
            <p:ph type="body" idx="13"/>
          </p:nvPr>
        </p:nvSpPr>
        <p:spPr/>
        <p:txBody>
          <a:bodyPr/>
          <a:lstStyle/>
          <a:p>
            <a:r>
              <a:rPr lang="en-US" altLang="en-US" dirty="0"/>
              <a:t>Giving Permission: The Steps of Integration</a:t>
            </a:r>
            <a:endParaRPr lang="en-US" dirty="0"/>
          </a:p>
        </p:txBody>
      </p:sp>
      <p:pic>
        <p:nvPicPr>
          <p:cNvPr id="97286" name="Picture 5" descr="Meeting 7 #2">
            <a:extLst>
              <a:ext uri="{FF2B5EF4-FFF2-40B4-BE49-F238E27FC236}">
                <a16:creationId xmlns:a16="http://schemas.microsoft.com/office/drawing/2014/main" id="{86E20085-A59D-444E-8422-F87FD4291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12" y="1063228"/>
            <a:ext cx="3805238" cy="387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23989633-DEB6-4007-BE93-58B9C5446754}"/>
              </a:ext>
            </a:extLst>
          </p:cNvPr>
          <p:cNvSpPr>
            <a:spLocks noGrp="1" noChangeArrowheads="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Participation in meetings</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Written materials </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Family consultations</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References</a:t>
            </a:r>
          </a:p>
        </p:txBody>
      </p:sp>
      <p:sp>
        <p:nvSpPr>
          <p:cNvPr id="2" name="Text Placeholder 1">
            <a:extLst>
              <a:ext uri="{FF2B5EF4-FFF2-40B4-BE49-F238E27FC236}">
                <a16:creationId xmlns:a16="http://schemas.microsoft.com/office/drawing/2014/main" id="{7A82C34D-58A7-404F-BDC9-44C7E7EFFA84}"/>
              </a:ext>
            </a:extLst>
          </p:cNvPr>
          <p:cNvSpPr>
            <a:spLocks noGrp="1"/>
          </p:cNvSpPr>
          <p:nvPr>
            <p:ph type="body" idx="13"/>
          </p:nvPr>
        </p:nvSpPr>
        <p:spPr/>
        <p:txBody>
          <a:bodyPr/>
          <a:lstStyle/>
          <a:p>
            <a:r>
              <a:rPr lang="en-US" altLang="en-US" dirty="0"/>
              <a:t>Ways Information is Shared in the </a:t>
            </a:r>
            <a:br>
              <a:rPr lang="en-US" altLang="en-US" dirty="0"/>
            </a:br>
            <a:r>
              <a:rPr lang="en-US" altLang="en-US" dirty="0"/>
              <a:t>GPSII/MAPP Program</a:t>
            </a:r>
            <a:endParaRPr lang="en-US" dirty="0"/>
          </a:p>
        </p:txBody>
      </p:sp>
      <p:grpSp>
        <p:nvGrpSpPr>
          <p:cNvPr id="38913" name="Group 38912">
            <a:extLst>
              <a:ext uri="{FF2B5EF4-FFF2-40B4-BE49-F238E27FC236}">
                <a16:creationId xmlns:a16="http://schemas.microsoft.com/office/drawing/2014/main" id="{3CC4CAE1-E584-411A-804E-75FF0E425B89}"/>
              </a:ext>
            </a:extLst>
          </p:cNvPr>
          <p:cNvGrpSpPr>
            <a:grpSpLocks noChangeAspect="1"/>
          </p:cNvGrpSpPr>
          <p:nvPr/>
        </p:nvGrpSpPr>
        <p:grpSpPr>
          <a:xfrm>
            <a:off x="4800600" y="1496798"/>
            <a:ext cx="700888" cy="700888"/>
            <a:chOff x="6115051" y="1388460"/>
            <a:chExt cx="876110" cy="876110"/>
          </a:xfrm>
        </p:grpSpPr>
        <p:pic>
          <p:nvPicPr>
            <p:cNvPr id="9" name="Graphic 8" descr="Users">
              <a:extLst>
                <a:ext uri="{FF2B5EF4-FFF2-40B4-BE49-F238E27FC236}">
                  <a16:creationId xmlns:a16="http://schemas.microsoft.com/office/drawing/2014/main" id="{947B7291-0257-4B31-9E59-CFFAC0CA3F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72200" y="1445609"/>
              <a:ext cx="778764" cy="778764"/>
            </a:xfrm>
            <a:prstGeom prst="rect">
              <a:avLst/>
            </a:prstGeom>
          </p:spPr>
        </p:pic>
        <p:sp>
          <p:nvSpPr>
            <p:cNvPr id="3" name="Oval 2">
              <a:extLst>
                <a:ext uri="{FF2B5EF4-FFF2-40B4-BE49-F238E27FC236}">
                  <a16:creationId xmlns:a16="http://schemas.microsoft.com/office/drawing/2014/main" id="{FC6D3DAB-F487-4980-9C2A-153957E0C06B}"/>
                </a:ext>
              </a:extLst>
            </p:cNvPr>
            <p:cNvSpPr>
              <a:spLocks noChangeAspect="1"/>
            </p:cNvSpPr>
            <p:nvPr/>
          </p:nvSpPr>
          <p:spPr>
            <a:xfrm>
              <a:off x="6115051" y="1388460"/>
              <a:ext cx="876110" cy="87611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12" name="Group 38911">
            <a:extLst>
              <a:ext uri="{FF2B5EF4-FFF2-40B4-BE49-F238E27FC236}">
                <a16:creationId xmlns:a16="http://schemas.microsoft.com/office/drawing/2014/main" id="{4D7347DC-FFA0-48AC-B474-F214257257E6}"/>
              </a:ext>
            </a:extLst>
          </p:cNvPr>
          <p:cNvGrpSpPr>
            <a:grpSpLocks noChangeAspect="1"/>
          </p:cNvGrpSpPr>
          <p:nvPr/>
        </p:nvGrpSpPr>
        <p:grpSpPr>
          <a:xfrm>
            <a:off x="3593731" y="2038350"/>
            <a:ext cx="700888" cy="700888"/>
            <a:chOff x="4991290" y="2000440"/>
            <a:chExt cx="876110" cy="876110"/>
          </a:xfrm>
        </p:grpSpPr>
        <p:pic>
          <p:nvPicPr>
            <p:cNvPr id="11" name="Graphic 10" descr="Document">
              <a:extLst>
                <a:ext uri="{FF2B5EF4-FFF2-40B4-BE49-F238E27FC236}">
                  <a16:creationId xmlns:a16="http://schemas.microsoft.com/office/drawing/2014/main" id="{C58C4B4A-ECC7-4D4D-B4E9-9758F18D1F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2411" y="2081561"/>
              <a:ext cx="713866" cy="713866"/>
            </a:xfrm>
            <a:prstGeom prst="rect">
              <a:avLst/>
            </a:prstGeom>
          </p:spPr>
        </p:pic>
        <p:sp>
          <p:nvSpPr>
            <p:cNvPr id="12" name="Oval 11">
              <a:extLst>
                <a:ext uri="{FF2B5EF4-FFF2-40B4-BE49-F238E27FC236}">
                  <a16:creationId xmlns:a16="http://schemas.microsoft.com/office/drawing/2014/main" id="{1456908D-CDBA-47B1-925C-5E9E396FAB18}"/>
                </a:ext>
              </a:extLst>
            </p:cNvPr>
            <p:cNvSpPr>
              <a:spLocks noChangeAspect="1"/>
            </p:cNvSpPr>
            <p:nvPr/>
          </p:nvSpPr>
          <p:spPr>
            <a:xfrm>
              <a:off x="4991290" y="2000440"/>
              <a:ext cx="876110" cy="876110"/>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B993B862-6035-4B30-A1DB-6B650D2ECB23}"/>
              </a:ext>
            </a:extLst>
          </p:cNvPr>
          <p:cNvGrpSpPr>
            <a:grpSpLocks noChangeAspect="1"/>
          </p:cNvGrpSpPr>
          <p:nvPr/>
        </p:nvGrpSpPr>
        <p:grpSpPr>
          <a:xfrm>
            <a:off x="4191000" y="2785262"/>
            <a:ext cx="700888" cy="700888"/>
            <a:chOff x="5867400" y="3018066"/>
            <a:chExt cx="876110" cy="876110"/>
          </a:xfrm>
        </p:grpSpPr>
        <p:pic>
          <p:nvPicPr>
            <p:cNvPr id="15" name="Graphic 14" descr="Suburban scene">
              <a:extLst>
                <a:ext uri="{FF2B5EF4-FFF2-40B4-BE49-F238E27FC236}">
                  <a16:creationId xmlns:a16="http://schemas.microsoft.com/office/drawing/2014/main" id="{B32AE1B4-CBF1-4299-9E08-7EFCE60098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50282" y="3105151"/>
              <a:ext cx="734934" cy="734934"/>
            </a:xfrm>
            <a:prstGeom prst="rect">
              <a:avLst/>
            </a:prstGeom>
          </p:spPr>
        </p:pic>
        <p:sp>
          <p:nvSpPr>
            <p:cNvPr id="13" name="Oval 12">
              <a:extLst>
                <a:ext uri="{FF2B5EF4-FFF2-40B4-BE49-F238E27FC236}">
                  <a16:creationId xmlns:a16="http://schemas.microsoft.com/office/drawing/2014/main" id="{954DD300-65C1-4F76-A974-18059CF28A50}"/>
                </a:ext>
              </a:extLst>
            </p:cNvPr>
            <p:cNvSpPr>
              <a:spLocks noChangeAspect="1"/>
            </p:cNvSpPr>
            <p:nvPr/>
          </p:nvSpPr>
          <p:spPr>
            <a:xfrm>
              <a:off x="5867400" y="3018066"/>
              <a:ext cx="876110" cy="876110"/>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0A42AE0E-CB9C-4BA0-848A-D155A4217314}"/>
              </a:ext>
            </a:extLst>
          </p:cNvPr>
          <p:cNvGrpSpPr>
            <a:grpSpLocks noChangeAspect="1"/>
          </p:cNvGrpSpPr>
          <p:nvPr/>
        </p:nvGrpSpPr>
        <p:grpSpPr>
          <a:xfrm>
            <a:off x="2804312" y="3318662"/>
            <a:ext cx="700888" cy="700888"/>
            <a:chOff x="4551991" y="3447645"/>
            <a:chExt cx="876110" cy="876110"/>
          </a:xfrm>
        </p:grpSpPr>
        <p:pic>
          <p:nvPicPr>
            <p:cNvPr id="17" name="Graphic 16" descr="Speaker Phone">
              <a:extLst>
                <a:ext uri="{FF2B5EF4-FFF2-40B4-BE49-F238E27FC236}">
                  <a16:creationId xmlns:a16="http://schemas.microsoft.com/office/drawing/2014/main" id="{05C543E1-DA32-4AB6-804A-89C82F8DC7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09140" y="3504794"/>
              <a:ext cx="778764" cy="778764"/>
            </a:xfrm>
            <a:prstGeom prst="rect">
              <a:avLst/>
            </a:prstGeom>
          </p:spPr>
        </p:pic>
        <p:sp>
          <p:nvSpPr>
            <p:cNvPr id="14" name="Oval 13">
              <a:extLst>
                <a:ext uri="{FF2B5EF4-FFF2-40B4-BE49-F238E27FC236}">
                  <a16:creationId xmlns:a16="http://schemas.microsoft.com/office/drawing/2014/main" id="{2FE14F7B-1DC7-433B-9F48-185B3911147E}"/>
                </a:ext>
              </a:extLst>
            </p:cNvPr>
            <p:cNvSpPr>
              <a:spLocks noChangeAspect="1"/>
            </p:cNvSpPr>
            <p:nvPr/>
          </p:nvSpPr>
          <p:spPr>
            <a:xfrm>
              <a:off x="4551991" y="3447645"/>
              <a:ext cx="876110" cy="87611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DA4A1F-A79C-42FE-B2C9-24F8A542B97C}"/>
              </a:ext>
            </a:extLst>
          </p:cNvPr>
          <p:cNvSpPr>
            <a:spLocks noGrp="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sz="2400" b="1" dirty="0">
                <a:solidFill>
                  <a:srgbClr val="646569"/>
                </a:solidFill>
              </a:rPr>
              <a:t>An activity to honor important people in the child’s life</a:t>
            </a:r>
          </a:p>
          <a:p>
            <a:pPr marL="685775" lvl="1" indent="-342900">
              <a:spcBef>
                <a:spcPts val="0"/>
              </a:spcBef>
              <a:spcAft>
                <a:spcPts val="1800"/>
              </a:spcAft>
              <a:buFont typeface="Arial" panose="020B0604020202020204" pitchFamily="34" charset="0"/>
              <a:buChar char="•"/>
            </a:pPr>
            <a:r>
              <a:rPr lang="en-US" sz="2400" b="1" dirty="0">
                <a:solidFill>
                  <a:srgbClr val="646569"/>
                </a:solidFill>
              </a:rPr>
              <a:t>A way of helping a child express grief</a:t>
            </a:r>
          </a:p>
          <a:p>
            <a:pPr marL="685775" lvl="1" indent="-342900">
              <a:spcBef>
                <a:spcPts val="0"/>
              </a:spcBef>
              <a:spcAft>
                <a:spcPts val="1800"/>
              </a:spcAft>
              <a:buFont typeface="Arial" panose="020B0604020202020204" pitchFamily="34" charset="0"/>
              <a:buChar char="•"/>
            </a:pPr>
            <a:r>
              <a:rPr lang="en-US" sz="2400" b="1" dirty="0">
                <a:solidFill>
                  <a:srgbClr val="646569"/>
                </a:solidFill>
              </a:rPr>
              <a:t>Another way for important adults to demonstrate support and permission to love the people who are part of the child’s past, present, and future </a:t>
            </a:r>
          </a:p>
          <a:p>
            <a:pPr marL="0" indent="0">
              <a:buNone/>
            </a:pPr>
            <a:endParaRPr lang="en-US" dirty="0"/>
          </a:p>
        </p:txBody>
      </p:sp>
      <p:sp>
        <p:nvSpPr>
          <p:cNvPr id="6" name="Text Placeholder 5">
            <a:extLst>
              <a:ext uri="{FF2B5EF4-FFF2-40B4-BE49-F238E27FC236}">
                <a16:creationId xmlns:a16="http://schemas.microsoft.com/office/drawing/2014/main" id="{FC388176-F69A-44BD-836B-7FA3AE76FEF5}"/>
              </a:ext>
            </a:extLst>
          </p:cNvPr>
          <p:cNvSpPr>
            <a:spLocks noGrp="1"/>
          </p:cNvSpPr>
          <p:nvPr>
            <p:ph type="body" idx="13"/>
          </p:nvPr>
        </p:nvSpPr>
        <p:spPr/>
        <p:txBody>
          <a:bodyPr/>
          <a:lstStyle/>
          <a:p>
            <a:r>
              <a:rPr lang="en-US" dirty="0"/>
              <a:t>Commemoration</a:t>
            </a:r>
          </a:p>
        </p:txBody>
      </p:sp>
    </p:spTree>
    <p:extLst>
      <p:ext uri="{BB962C8B-B14F-4D97-AF65-F5344CB8AC3E}">
        <p14:creationId xmlns:p14="http://schemas.microsoft.com/office/powerpoint/2010/main" val="18884973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3">
            <a:extLst>
              <a:ext uri="{FF2B5EF4-FFF2-40B4-BE49-F238E27FC236}">
                <a16:creationId xmlns:a16="http://schemas.microsoft.com/office/drawing/2014/main" id="{1D5DCE6B-D455-4E9D-808A-1F1A5483E0B3}"/>
              </a:ext>
            </a:extLst>
          </p:cNvPr>
          <p:cNvSpPr>
            <a:spLocks noGrp="1" noChangeArrowheads="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Complete your Strengths/ Needs Worksheet</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Read Handouts 12 through 17 and discuss them with friends and/or family members</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Complete Handout 18</a:t>
            </a:r>
          </a:p>
        </p:txBody>
      </p:sp>
      <p:sp>
        <p:nvSpPr>
          <p:cNvPr id="2" name="Text Placeholder 1">
            <a:extLst>
              <a:ext uri="{FF2B5EF4-FFF2-40B4-BE49-F238E27FC236}">
                <a16:creationId xmlns:a16="http://schemas.microsoft.com/office/drawing/2014/main" id="{60BE656A-C415-43EB-9698-5C42B664554C}"/>
              </a:ext>
            </a:extLst>
          </p:cNvPr>
          <p:cNvSpPr>
            <a:spLocks noGrp="1"/>
          </p:cNvSpPr>
          <p:nvPr>
            <p:ph type="body" idx="13"/>
          </p:nvPr>
        </p:nvSpPr>
        <p:spPr/>
        <p:txBody>
          <a:bodyPr/>
          <a:lstStyle/>
          <a:p>
            <a:r>
              <a:rPr lang="en-US" altLang="en-US" dirty="0"/>
              <a:t>Roadwork</a:t>
            </a:r>
            <a:endParaRPr lang="en-US" dirty="0"/>
          </a:p>
        </p:txBody>
      </p:sp>
      <p:grpSp>
        <p:nvGrpSpPr>
          <p:cNvPr id="11" name="Group 10">
            <a:extLst>
              <a:ext uri="{FF2B5EF4-FFF2-40B4-BE49-F238E27FC236}">
                <a16:creationId xmlns:a16="http://schemas.microsoft.com/office/drawing/2014/main" id="{D373EEE7-AE8A-4B64-BFF0-B366E7C2E114}"/>
              </a:ext>
            </a:extLst>
          </p:cNvPr>
          <p:cNvGrpSpPr>
            <a:grpSpLocks noChangeAspect="1"/>
          </p:cNvGrpSpPr>
          <p:nvPr/>
        </p:nvGrpSpPr>
        <p:grpSpPr>
          <a:xfrm>
            <a:off x="8077200" y="505779"/>
            <a:ext cx="822960" cy="822960"/>
            <a:chOff x="2720003" y="120095"/>
            <a:chExt cx="914400" cy="914400"/>
          </a:xfrm>
        </p:grpSpPr>
        <p:sp>
          <p:nvSpPr>
            <p:cNvPr id="12" name="Oval 11">
              <a:extLst>
                <a:ext uri="{FF2B5EF4-FFF2-40B4-BE49-F238E27FC236}">
                  <a16:creationId xmlns:a16="http://schemas.microsoft.com/office/drawing/2014/main" id="{2CC9EEBD-79D4-488A-B91C-77881865660D}"/>
                </a:ext>
              </a:extLst>
            </p:cNvPr>
            <p:cNvSpPr/>
            <p:nvPr/>
          </p:nvSpPr>
          <p:spPr>
            <a:xfrm>
              <a:off x="2720003" y="120095"/>
              <a:ext cx="914400" cy="914400"/>
            </a:xfrm>
            <a:prstGeom prst="ellipse">
              <a:avLst/>
            </a:prstGeom>
            <a:solidFill>
              <a:srgbClr val="80479A"/>
            </a:solidFill>
            <a:ln>
              <a:solidFill>
                <a:srgbClr val="804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aphic 20" descr="Backpack">
              <a:extLst>
                <a:ext uri="{FF2B5EF4-FFF2-40B4-BE49-F238E27FC236}">
                  <a16:creationId xmlns:a16="http://schemas.microsoft.com/office/drawing/2014/main" id="{140BE4E0-80E4-455F-B0E2-6841FA6A8053}"/>
                </a:ext>
              </a:extLst>
            </p:cNvPr>
            <p:cNvGrpSpPr/>
            <p:nvPr/>
          </p:nvGrpSpPr>
          <p:grpSpPr>
            <a:xfrm>
              <a:off x="2811443" y="211535"/>
              <a:ext cx="731520" cy="731520"/>
              <a:chOff x="7603962" y="0"/>
              <a:chExt cx="914400" cy="914400"/>
            </a:xfrm>
          </p:grpSpPr>
          <p:sp>
            <p:nvSpPr>
              <p:cNvPr id="14" name="Freeform: Shape 13">
                <a:extLst>
                  <a:ext uri="{FF2B5EF4-FFF2-40B4-BE49-F238E27FC236}">
                    <a16:creationId xmlns:a16="http://schemas.microsoft.com/office/drawing/2014/main" id="{8575BFE2-0773-4920-980B-5166F13F6AD1}"/>
                  </a:ext>
                </a:extLst>
              </p:cNvPr>
              <p:cNvSpPr/>
              <p:nvPr/>
            </p:nvSpPr>
            <p:spPr>
              <a:xfrm>
                <a:off x="7870662" y="38100"/>
                <a:ext cx="381000" cy="342900"/>
              </a:xfrm>
              <a:custGeom>
                <a:avLst/>
                <a:gdLst>
                  <a:gd name="connsiteX0" fmla="*/ 190500 w 381000"/>
                  <a:gd name="connsiteY0" fmla="*/ 57150 h 342900"/>
                  <a:gd name="connsiteX1" fmla="*/ 276225 w 381000"/>
                  <a:gd name="connsiteY1" fmla="*/ 142875 h 342900"/>
                  <a:gd name="connsiteX2" fmla="*/ 104775 w 381000"/>
                  <a:gd name="connsiteY2" fmla="*/ 142875 h 342900"/>
                  <a:gd name="connsiteX3" fmla="*/ 190500 w 381000"/>
                  <a:gd name="connsiteY3" fmla="*/ 57150 h 342900"/>
                  <a:gd name="connsiteX4" fmla="*/ 0 w 381000"/>
                  <a:gd name="connsiteY4" fmla="*/ 323850 h 342900"/>
                  <a:gd name="connsiteX5" fmla="*/ 19050 w 381000"/>
                  <a:gd name="connsiteY5" fmla="*/ 342900 h 342900"/>
                  <a:gd name="connsiteX6" fmla="*/ 152400 w 381000"/>
                  <a:gd name="connsiteY6" fmla="*/ 342900 h 342900"/>
                  <a:gd name="connsiteX7" fmla="*/ 152400 w 381000"/>
                  <a:gd name="connsiteY7" fmla="*/ 323850 h 342900"/>
                  <a:gd name="connsiteX8" fmla="*/ 171450 w 381000"/>
                  <a:gd name="connsiteY8" fmla="*/ 304800 h 342900"/>
                  <a:gd name="connsiteX9" fmla="*/ 209550 w 381000"/>
                  <a:gd name="connsiteY9" fmla="*/ 304800 h 342900"/>
                  <a:gd name="connsiteX10" fmla="*/ 228600 w 381000"/>
                  <a:gd name="connsiteY10" fmla="*/ 323850 h 342900"/>
                  <a:gd name="connsiteX11" fmla="*/ 228600 w 381000"/>
                  <a:gd name="connsiteY11" fmla="*/ 342900 h 342900"/>
                  <a:gd name="connsiteX12" fmla="*/ 361950 w 381000"/>
                  <a:gd name="connsiteY12" fmla="*/ 342900 h 342900"/>
                  <a:gd name="connsiteX13" fmla="*/ 381000 w 381000"/>
                  <a:gd name="connsiteY13" fmla="*/ 323850 h 342900"/>
                  <a:gd name="connsiteX14" fmla="*/ 381000 w 381000"/>
                  <a:gd name="connsiteY14" fmla="*/ 142875 h 342900"/>
                  <a:gd name="connsiteX15" fmla="*/ 333375 w 381000"/>
                  <a:gd name="connsiteY15" fmla="*/ 142875 h 342900"/>
                  <a:gd name="connsiteX16" fmla="*/ 190500 w 381000"/>
                  <a:gd name="connsiteY16" fmla="*/ 0 h 342900"/>
                  <a:gd name="connsiteX17" fmla="*/ 47625 w 381000"/>
                  <a:gd name="connsiteY17" fmla="*/ 142875 h 342900"/>
                  <a:gd name="connsiteX18" fmla="*/ 0 w 381000"/>
                  <a:gd name="connsiteY18" fmla="*/ 142875 h 342900"/>
                  <a:gd name="connsiteX19" fmla="*/ 0 w 381000"/>
                  <a:gd name="connsiteY19"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000" h="342900">
                    <a:moveTo>
                      <a:pt x="190500" y="57150"/>
                    </a:moveTo>
                    <a:cubicBezTo>
                      <a:pt x="238125" y="57150"/>
                      <a:pt x="276225" y="95250"/>
                      <a:pt x="276225" y="142875"/>
                    </a:cubicBezTo>
                    <a:lnTo>
                      <a:pt x="104775" y="142875"/>
                    </a:lnTo>
                    <a:cubicBezTo>
                      <a:pt x="104775" y="95250"/>
                      <a:pt x="142875" y="57150"/>
                      <a:pt x="190500" y="57150"/>
                    </a:cubicBezTo>
                    <a:close/>
                    <a:moveTo>
                      <a:pt x="0" y="323850"/>
                    </a:moveTo>
                    <a:cubicBezTo>
                      <a:pt x="0" y="334328"/>
                      <a:pt x="8572" y="342900"/>
                      <a:pt x="19050" y="342900"/>
                    </a:cubicBezTo>
                    <a:lnTo>
                      <a:pt x="152400" y="342900"/>
                    </a:lnTo>
                    <a:lnTo>
                      <a:pt x="152400" y="323850"/>
                    </a:lnTo>
                    <a:cubicBezTo>
                      <a:pt x="152400" y="313373"/>
                      <a:pt x="160973" y="304800"/>
                      <a:pt x="171450" y="304800"/>
                    </a:cubicBezTo>
                    <a:lnTo>
                      <a:pt x="209550" y="304800"/>
                    </a:lnTo>
                    <a:cubicBezTo>
                      <a:pt x="220027" y="304800"/>
                      <a:pt x="228600" y="313373"/>
                      <a:pt x="228600" y="323850"/>
                    </a:cubicBezTo>
                    <a:lnTo>
                      <a:pt x="228600" y="342900"/>
                    </a:lnTo>
                    <a:lnTo>
                      <a:pt x="361950" y="342900"/>
                    </a:lnTo>
                    <a:cubicBezTo>
                      <a:pt x="372428" y="342900"/>
                      <a:pt x="381000" y="334328"/>
                      <a:pt x="381000" y="323850"/>
                    </a:cubicBezTo>
                    <a:lnTo>
                      <a:pt x="381000" y="142875"/>
                    </a:lnTo>
                    <a:lnTo>
                      <a:pt x="333375" y="142875"/>
                    </a:lnTo>
                    <a:cubicBezTo>
                      <a:pt x="333375" y="63818"/>
                      <a:pt x="269558" y="0"/>
                      <a:pt x="190500" y="0"/>
                    </a:cubicBezTo>
                    <a:cubicBezTo>
                      <a:pt x="111443" y="0"/>
                      <a:pt x="47625" y="63818"/>
                      <a:pt x="47625" y="142875"/>
                    </a:cubicBezTo>
                    <a:lnTo>
                      <a:pt x="0" y="142875"/>
                    </a:lnTo>
                    <a:lnTo>
                      <a:pt x="0" y="323850"/>
                    </a:lnTo>
                    <a:close/>
                  </a:path>
                </a:pathLst>
              </a:custGeom>
              <a:solidFill>
                <a:schemeClr val="bg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7DEC735-0F25-4BD6-89E5-9BB9F1FAF554}"/>
                  </a:ext>
                </a:extLst>
              </p:cNvPr>
              <p:cNvSpPr/>
              <p:nvPr/>
            </p:nvSpPr>
            <p:spPr>
              <a:xfrm>
                <a:off x="7908762" y="657225"/>
                <a:ext cx="304800" cy="142875"/>
              </a:xfrm>
              <a:custGeom>
                <a:avLst/>
                <a:gdLst>
                  <a:gd name="connsiteX0" fmla="*/ 292418 w 304800"/>
                  <a:gd name="connsiteY0" fmla="*/ 0 h 142875"/>
                  <a:gd name="connsiteX1" fmla="*/ 12382 w 304800"/>
                  <a:gd name="connsiteY1" fmla="*/ 0 h 142875"/>
                  <a:gd name="connsiteX2" fmla="*/ 0 w 304800"/>
                  <a:gd name="connsiteY2" fmla="*/ 12383 h 142875"/>
                  <a:gd name="connsiteX3" fmla="*/ 0 w 304800"/>
                  <a:gd name="connsiteY3" fmla="*/ 142875 h 142875"/>
                  <a:gd name="connsiteX4" fmla="*/ 304800 w 304800"/>
                  <a:gd name="connsiteY4" fmla="*/ 142875 h 142875"/>
                  <a:gd name="connsiteX5" fmla="*/ 304800 w 304800"/>
                  <a:gd name="connsiteY5" fmla="*/ 12383 h 142875"/>
                  <a:gd name="connsiteX6" fmla="*/ 292418 w 304800"/>
                  <a:gd name="connsiteY6" fmla="*/ 0 h 142875"/>
                  <a:gd name="connsiteX7" fmla="*/ 292418 w 3048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142875">
                    <a:moveTo>
                      <a:pt x="292418" y="0"/>
                    </a:moveTo>
                    <a:lnTo>
                      <a:pt x="12382" y="0"/>
                    </a:lnTo>
                    <a:cubicBezTo>
                      <a:pt x="5715" y="0"/>
                      <a:pt x="0" y="5715"/>
                      <a:pt x="0" y="12383"/>
                    </a:cubicBezTo>
                    <a:lnTo>
                      <a:pt x="0" y="142875"/>
                    </a:lnTo>
                    <a:lnTo>
                      <a:pt x="304800" y="142875"/>
                    </a:lnTo>
                    <a:lnTo>
                      <a:pt x="304800" y="12383"/>
                    </a:lnTo>
                    <a:cubicBezTo>
                      <a:pt x="304800" y="5715"/>
                      <a:pt x="299085" y="0"/>
                      <a:pt x="292418" y="0"/>
                    </a:cubicBezTo>
                    <a:lnTo>
                      <a:pt x="292418" y="0"/>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98E614A-DBBC-44A0-B903-33D0BB3A2FB0}"/>
                  </a:ext>
                </a:extLst>
              </p:cNvPr>
              <p:cNvSpPr/>
              <p:nvPr/>
            </p:nvSpPr>
            <p:spPr>
              <a:xfrm>
                <a:off x="7737312" y="191453"/>
                <a:ext cx="647700" cy="600075"/>
              </a:xfrm>
              <a:custGeom>
                <a:avLst/>
                <a:gdLst>
                  <a:gd name="connsiteX0" fmla="*/ 609600 w 647700"/>
                  <a:gd name="connsiteY0" fmla="*/ 294323 h 600075"/>
                  <a:gd name="connsiteX1" fmla="*/ 590550 w 647700"/>
                  <a:gd name="connsiteY1" fmla="*/ 294323 h 600075"/>
                  <a:gd name="connsiteX2" fmla="*/ 590550 w 647700"/>
                  <a:gd name="connsiteY2" fmla="*/ 65723 h 600075"/>
                  <a:gd name="connsiteX3" fmla="*/ 552450 w 647700"/>
                  <a:gd name="connsiteY3" fmla="*/ 0 h 600075"/>
                  <a:gd name="connsiteX4" fmla="*/ 552450 w 647700"/>
                  <a:gd name="connsiteY4" fmla="*/ 170498 h 600075"/>
                  <a:gd name="connsiteX5" fmla="*/ 495300 w 647700"/>
                  <a:gd name="connsiteY5" fmla="*/ 227648 h 600075"/>
                  <a:gd name="connsiteX6" fmla="*/ 361950 w 647700"/>
                  <a:gd name="connsiteY6" fmla="*/ 227648 h 600075"/>
                  <a:gd name="connsiteX7" fmla="*/ 361950 w 647700"/>
                  <a:gd name="connsiteY7" fmla="*/ 246698 h 600075"/>
                  <a:gd name="connsiteX8" fmla="*/ 342900 w 647700"/>
                  <a:gd name="connsiteY8" fmla="*/ 265748 h 600075"/>
                  <a:gd name="connsiteX9" fmla="*/ 304800 w 647700"/>
                  <a:gd name="connsiteY9" fmla="*/ 265748 h 600075"/>
                  <a:gd name="connsiteX10" fmla="*/ 285750 w 647700"/>
                  <a:gd name="connsiteY10" fmla="*/ 246698 h 600075"/>
                  <a:gd name="connsiteX11" fmla="*/ 285750 w 647700"/>
                  <a:gd name="connsiteY11" fmla="*/ 227648 h 600075"/>
                  <a:gd name="connsiteX12" fmla="*/ 152400 w 647700"/>
                  <a:gd name="connsiteY12" fmla="*/ 227648 h 600075"/>
                  <a:gd name="connsiteX13" fmla="*/ 95250 w 647700"/>
                  <a:gd name="connsiteY13" fmla="*/ 170498 h 600075"/>
                  <a:gd name="connsiteX14" fmla="*/ 95250 w 647700"/>
                  <a:gd name="connsiteY14" fmla="*/ 0 h 600075"/>
                  <a:gd name="connsiteX15" fmla="*/ 57150 w 647700"/>
                  <a:gd name="connsiteY15" fmla="*/ 65723 h 600075"/>
                  <a:gd name="connsiteX16" fmla="*/ 57150 w 647700"/>
                  <a:gd name="connsiteY16" fmla="*/ 294323 h 600075"/>
                  <a:gd name="connsiteX17" fmla="*/ 38100 w 647700"/>
                  <a:gd name="connsiteY17" fmla="*/ 294323 h 600075"/>
                  <a:gd name="connsiteX18" fmla="*/ 0 w 647700"/>
                  <a:gd name="connsiteY18" fmla="*/ 332423 h 600075"/>
                  <a:gd name="connsiteX19" fmla="*/ 0 w 647700"/>
                  <a:gd name="connsiteY19" fmla="*/ 484823 h 600075"/>
                  <a:gd name="connsiteX20" fmla="*/ 38100 w 647700"/>
                  <a:gd name="connsiteY20" fmla="*/ 522923 h 600075"/>
                  <a:gd name="connsiteX21" fmla="*/ 57150 w 647700"/>
                  <a:gd name="connsiteY21" fmla="*/ 522923 h 600075"/>
                  <a:gd name="connsiteX22" fmla="*/ 57150 w 647700"/>
                  <a:gd name="connsiteY22" fmla="*/ 570548 h 600075"/>
                  <a:gd name="connsiteX23" fmla="*/ 95250 w 647700"/>
                  <a:gd name="connsiteY23" fmla="*/ 608648 h 600075"/>
                  <a:gd name="connsiteX24" fmla="*/ 133350 w 647700"/>
                  <a:gd name="connsiteY24" fmla="*/ 608648 h 600075"/>
                  <a:gd name="connsiteX25" fmla="*/ 133350 w 647700"/>
                  <a:gd name="connsiteY25" fmla="*/ 478155 h 600075"/>
                  <a:gd name="connsiteX26" fmla="*/ 183833 w 647700"/>
                  <a:gd name="connsiteY26" fmla="*/ 427673 h 600075"/>
                  <a:gd name="connsiteX27" fmla="*/ 464820 w 647700"/>
                  <a:gd name="connsiteY27" fmla="*/ 427673 h 600075"/>
                  <a:gd name="connsiteX28" fmla="*/ 515303 w 647700"/>
                  <a:gd name="connsiteY28" fmla="*/ 478155 h 600075"/>
                  <a:gd name="connsiteX29" fmla="*/ 515303 w 647700"/>
                  <a:gd name="connsiteY29" fmla="*/ 608648 h 600075"/>
                  <a:gd name="connsiteX30" fmla="*/ 553403 w 647700"/>
                  <a:gd name="connsiteY30" fmla="*/ 608648 h 600075"/>
                  <a:gd name="connsiteX31" fmla="*/ 591503 w 647700"/>
                  <a:gd name="connsiteY31" fmla="*/ 570548 h 600075"/>
                  <a:gd name="connsiteX32" fmla="*/ 591503 w 647700"/>
                  <a:gd name="connsiteY32" fmla="*/ 522923 h 600075"/>
                  <a:gd name="connsiteX33" fmla="*/ 610553 w 647700"/>
                  <a:gd name="connsiteY33" fmla="*/ 522923 h 600075"/>
                  <a:gd name="connsiteX34" fmla="*/ 648653 w 647700"/>
                  <a:gd name="connsiteY34" fmla="*/ 484823 h 600075"/>
                  <a:gd name="connsiteX35" fmla="*/ 648653 w 647700"/>
                  <a:gd name="connsiteY35" fmla="*/ 332423 h 600075"/>
                  <a:gd name="connsiteX36" fmla="*/ 609600 w 647700"/>
                  <a:gd name="connsiteY36" fmla="*/ 294323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7700" h="600075">
                    <a:moveTo>
                      <a:pt x="609600" y="294323"/>
                    </a:moveTo>
                    <a:lnTo>
                      <a:pt x="590550" y="294323"/>
                    </a:lnTo>
                    <a:lnTo>
                      <a:pt x="590550" y="65723"/>
                    </a:lnTo>
                    <a:cubicBezTo>
                      <a:pt x="590550" y="38100"/>
                      <a:pt x="576263" y="13335"/>
                      <a:pt x="552450" y="0"/>
                    </a:cubicBezTo>
                    <a:lnTo>
                      <a:pt x="552450" y="170498"/>
                    </a:lnTo>
                    <a:cubicBezTo>
                      <a:pt x="552450" y="201930"/>
                      <a:pt x="526733" y="227648"/>
                      <a:pt x="495300" y="227648"/>
                    </a:cubicBezTo>
                    <a:lnTo>
                      <a:pt x="361950" y="227648"/>
                    </a:lnTo>
                    <a:lnTo>
                      <a:pt x="361950" y="246698"/>
                    </a:lnTo>
                    <a:cubicBezTo>
                      <a:pt x="361950" y="257175"/>
                      <a:pt x="353378" y="265748"/>
                      <a:pt x="342900" y="265748"/>
                    </a:cubicBezTo>
                    <a:lnTo>
                      <a:pt x="304800" y="265748"/>
                    </a:lnTo>
                    <a:cubicBezTo>
                      <a:pt x="294323" y="265748"/>
                      <a:pt x="285750" y="257175"/>
                      <a:pt x="285750" y="246698"/>
                    </a:cubicBezTo>
                    <a:lnTo>
                      <a:pt x="285750" y="227648"/>
                    </a:lnTo>
                    <a:lnTo>
                      <a:pt x="152400" y="227648"/>
                    </a:lnTo>
                    <a:cubicBezTo>
                      <a:pt x="120968" y="227648"/>
                      <a:pt x="95250" y="201930"/>
                      <a:pt x="95250" y="170498"/>
                    </a:cubicBezTo>
                    <a:lnTo>
                      <a:pt x="95250" y="0"/>
                    </a:lnTo>
                    <a:cubicBezTo>
                      <a:pt x="71438" y="13335"/>
                      <a:pt x="57150" y="39053"/>
                      <a:pt x="57150" y="65723"/>
                    </a:cubicBezTo>
                    <a:lnTo>
                      <a:pt x="57150" y="294323"/>
                    </a:lnTo>
                    <a:lnTo>
                      <a:pt x="38100" y="294323"/>
                    </a:lnTo>
                    <a:cubicBezTo>
                      <a:pt x="17145" y="294323"/>
                      <a:pt x="0" y="311468"/>
                      <a:pt x="0" y="332423"/>
                    </a:cubicBezTo>
                    <a:lnTo>
                      <a:pt x="0" y="484823"/>
                    </a:lnTo>
                    <a:cubicBezTo>
                      <a:pt x="0" y="505777"/>
                      <a:pt x="17145" y="522923"/>
                      <a:pt x="38100" y="522923"/>
                    </a:cubicBezTo>
                    <a:lnTo>
                      <a:pt x="57150" y="522923"/>
                    </a:lnTo>
                    <a:lnTo>
                      <a:pt x="57150" y="570548"/>
                    </a:lnTo>
                    <a:cubicBezTo>
                      <a:pt x="57150" y="591502"/>
                      <a:pt x="74295" y="608648"/>
                      <a:pt x="95250" y="608648"/>
                    </a:cubicBezTo>
                    <a:lnTo>
                      <a:pt x="133350" y="608648"/>
                    </a:lnTo>
                    <a:lnTo>
                      <a:pt x="133350" y="478155"/>
                    </a:lnTo>
                    <a:cubicBezTo>
                      <a:pt x="133350" y="450533"/>
                      <a:pt x="156210" y="427673"/>
                      <a:pt x="183833" y="427673"/>
                    </a:cubicBezTo>
                    <a:lnTo>
                      <a:pt x="464820" y="427673"/>
                    </a:lnTo>
                    <a:cubicBezTo>
                      <a:pt x="492442" y="427673"/>
                      <a:pt x="515303" y="450533"/>
                      <a:pt x="515303" y="478155"/>
                    </a:cubicBezTo>
                    <a:lnTo>
                      <a:pt x="515303" y="608648"/>
                    </a:lnTo>
                    <a:lnTo>
                      <a:pt x="553403" y="608648"/>
                    </a:lnTo>
                    <a:cubicBezTo>
                      <a:pt x="574358" y="608648"/>
                      <a:pt x="591503" y="591502"/>
                      <a:pt x="591503" y="570548"/>
                    </a:cubicBezTo>
                    <a:lnTo>
                      <a:pt x="591503" y="522923"/>
                    </a:lnTo>
                    <a:lnTo>
                      <a:pt x="610553" y="522923"/>
                    </a:lnTo>
                    <a:cubicBezTo>
                      <a:pt x="631508" y="522923"/>
                      <a:pt x="648653" y="505777"/>
                      <a:pt x="648653" y="484823"/>
                    </a:cubicBezTo>
                    <a:lnTo>
                      <a:pt x="648653" y="332423"/>
                    </a:lnTo>
                    <a:cubicBezTo>
                      <a:pt x="647700" y="311468"/>
                      <a:pt x="630555" y="294323"/>
                      <a:pt x="609600" y="294323"/>
                    </a:cubicBezTo>
                    <a:close/>
                  </a:path>
                </a:pathLst>
              </a:custGeom>
              <a:solidFill>
                <a:schemeClr val="bg1"/>
              </a:solidFill>
              <a:ln w="9525" cap="flat">
                <a:noFill/>
                <a:prstDash val="solid"/>
                <a:miter/>
              </a:ln>
            </p:spPr>
            <p:txBody>
              <a:bodyPr rtlCol="0" anchor="ctr"/>
              <a:lstStyle/>
              <a:p>
                <a:endParaRPr lang="en-US"/>
              </a:p>
            </p:txBody>
          </p:sp>
        </p:gr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457200" y="1665975"/>
            <a:ext cx="4572000" cy="2591699"/>
          </a:xfrm>
        </p:spPr>
        <p:txBody>
          <a:bodyPr>
            <a:normAutofit fontScale="90000"/>
          </a:bodyPr>
          <a:lstStyle/>
          <a:p>
            <a:r>
              <a:rPr lang="en-US" sz="3600" dirty="0"/>
              <a:t>Meeting 8</a:t>
            </a:r>
            <a:br>
              <a:rPr lang="en-US" dirty="0"/>
            </a:br>
            <a:r>
              <a:rPr lang="en-US" sz="2800" dirty="0"/>
              <a:t>Understanding the Impact</a:t>
            </a:r>
            <a:br>
              <a:rPr lang="en-US" sz="2800" dirty="0"/>
            </a:br>
            <a:r>
              <a:rPr lang="en-US" sz="2800" dirty="0"/>
              <a:t>of Fostering or Adopting</a:t>
            </a:r>
            <a:br>
              <a:rPr lang="en-US" sz="2800" dirty="0"/>
            </a:br>
            <a:br>
              <a:rPr lang="en-US" sz="2800" dirty="0"/>
            </a:br>
            <a:endParaRPr lang="en-US" sz="2800" dirty="0"/>
          </a:p>
        </p:txBody>
      </p:sp>
      <p:pic>
        <p:nvPicPr>
          <p:cNvPr id="6" name="Picture 2">
            <a:extLst>
              <a:ext uri="{FF2B5EF4-FFF2-40B4-BE49-F238E27FC236}">
                <a16:creationId xmlns:a16="http://schemas.microsoft.com/office/drawing/2014/main" id="{49596B1B-6BC6-42EE-A51E-BCE724172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10200" y="1612384"/>
            <a:ext cx="3657600" cy="269887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5686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F0D1B0-7F49-424C-966E-096D639E6D34}"/>
              </a:ext>
            </a:extLst>
          </p:cNvPr>
          <p:cNvSpPr>
            <a:spLocks noGrp="1"/>
          </p:cNvSpPr>
          <p:nvPr>
            <p:ph type="body" idx="1"/>
          </p:nvPr>
        </p:nvSpPr>
        <p:spPr/>
        <p:txBody>
          <a:bodyPr/>
          <a:lstStyle/>
          <a:p>
            <a:r>
              <a:rPr lang="en-US" dirty="0"/>
              <a:t>A regularly interacting or interdependent group of items forming a unified whole.</a:t>
            </a:r>
          </a:p>
        </p:txBody>
      </p:sp>
      <p:sp>
        <p:nvSpPr>
          <p:cNvPr id="6" name="Text Placeholder 5">
            <a:extLst>
              <a:ext uri="{FF2B5EF4-FFF2-40B4-BE49-F238E27FC236}">
                <a16:creationId xmlns:a16="http://schemas.microsoft.com/office/drawing/2014/main" id="{CB1DE051-DF68-4624-A630-309780700D4F}"/>
              </a:ext>
            </a:extLst>
          </p:cNvPr>
          <p:cNvSpPr>
            <a:spLocks noGrp="1"/>
          </p:cNvSpPr>
          <p:nvPr>
            <p:ph type="body" idx="13"/>
          </p:nvPr>
        </p:nvSpPr>
        <p:spPr/>
        <p:txBody>
          <a:bodyPr/>
          <a:lstStyle/>
          <a:p>
            <a:r>
              <a:rPr lang="en-US" dirty="0"/>
              <a:t>Definition of System</a:t>
            </a:r>
          </a:p>
        </p:txBody>
      </p:sp>
    </p:spTree>
    <p:extLst>
      <p:ext uri="{BB962C8B-B14F-4D97-AF65-F5344CB8AC3E}">
        <p14:creationId xmlns:p14="http://schemas.microsoft.com/office/powerpoint/2010/main" val="42599850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a:extLst>
              <a:ext uri="{FF2B5EF4-FFF2-40B4-BE49-F238E27FC236}">
                <a16:creationId xmlns:a16="http://schemas.microsoft.com/office/drawing/2014/main" id="{AEA9C61A-7362-48B0-B664-BF284D2B5162}"/>
              </a:ext>
            </a:extLst>
          </p:cNvPr>
          <p:cNvSpPr>
            <a:spLocks noGrp="1" noChangeArrowheads="1"/>
          </p:cNvSpPr>
          <p:nvPr>
            <p:ph type="body" idx="1"/>
          </p:nvPr>
        </p:nvSpPr>
        <p:spPr/>
        <p:txBody>
          <a:bodyPr/>
          <a:lstStyle/>
          <a:p>
            <a:pPr marL="685775" lvl="1" indent="-342900">
              <a:lnSpc>
                <a:spcPct val="85000"/>
              </a:lnSpc>
              <a:spcBef>
                <a:spcPts val="0"/>
              </a:spcBef>
              <a:spcAft>
                <a:spcPts val="1800"/>
              </a:spcAft>
              <a:buFont typeface="Arial" panose="020B0604020202020204" pitchFamily="34" charset="0"/>
              <a:buChar char="•"/>
            </a:pPr>
            <a:r>
              <a:rPr lang="en-US" altLang="en-US" sz="2400" b="1" dirty="0">
                <a:solidFill>
                  <a:srgbClr val="646569"/>
                </a:solidFill>
              </a:rPr>
              <a:t>Family Boundaries</a:t>
            </a:r>
          </a:p>
          <a:p>
            <a:pPr marL="685775" lvl="1" indent="-342900">
              <a:lnSpc>
                <a:spcPct val="85000"/>
              </a:lnSpc>
              <a:spcBef>
                <a:spcPts val="0"/>
              </a:spcBef>
              <a:spcAft>
                <a:spcPts val="1800"/>
              </a:spcAft>
              <a:buFont typeface="Arial" panose="020B0604020202020204" pitchFamily="34" charset="0"/>
              <a:buChar char="•"/>
            </a:pPr>
            <a:r>
              <a:rPr lang="en-US" altLang="en-US" sz="2400" b="1" dirty="0">
                <a:solidFill>
                  <a:srgbClr val="646569"/>
                </a:solidFill>
              </a:rPr>
              <a:t>Family Rules</a:t>
            </a:r>
          </a:p>
          <a:p>
            <a:pPr marL="685775" lvl="1" indent="-342900">
              <a:lnSpc>
                <a:spcPct val="85000"/>
              </a:lnSpc>
              <a:spcBef>
                <a:spcPts val="0"/>
              </a:spcBef>
              <a:spcAft>
                <a:spcPts val="1800"/>
              </a:spcAft>
              <a:buFont typeface="Arial" panose="020B0604020202020204" pitchFamily="34" charset="0"/>
              <a:buChar char="•"/>
            </a:pPr>
            <a:r>
              <a:rPr lang="en-US" altLang="en-US" sz="2400" b="1" dirty="0">
                <a:solidFill>
                  <a:srgbClr val="646569"/>
                </a:solidFill>
              </a:rPr>
              <a:t>Family Roles</a:t>
            </a:r>
          </a:p>
          <a:p>
            <a:pPr marL="685775" lvl="1" indent="-342900">
              <a:lnSpc>
                <a:spcPct val="85000"/>
              </a:lnSpc>
              <a:spcBef>
                <a:spcPts val="0"/>
              </a:spcBef>
              <a:spcAft>
                <a:spcPts val="1800"/>
              </a:spcAft>
              <a:buFont typeface="Arial" panose="020B0604020202020204" pitchFamily="34" charset="0"/>
              <a:buChar char="•"/>
            </a:pPr>
            <a:r>
              <a:rPr lang="en-US" altLang="en-US" sz="2400" b="1" dirty="0">
                <a:solidFill>
                  <a:srgbClr val="646569"/>
                </a:solidFill>
              </a:rPr>
              <a:t>Family Patterns of Decision Making</a:t>
            </a:r>
          </a:p>
          <a:p>
            <a:pPr marL="685775" lvl="1" indent="-342900">
              <a:lnSpc>
                <a:spcPct val="85000"/>
              </a:lnSpc>
              <a:spcBef>
                <a:spcPts val="0"/>
              </a:spcBef>
              <a:spcAft>
                <a:spcPts val="1800"/>
              </a:spcAft>
              <a:buFont typeface="Arial" panose="020B0604020202020204" pitchFamily="34" charset="0"/>
              <a:buChar char="•"/>
            </a:pPr>
            <a:r>
              <a:rPr lang="en-US" altLang="en-US" sz="2400" b="1" dirty="0">
                <a:solidFill>
                  <a:srgbClr val="646569"/>
                </a:solidFill>
              </a:rPr>
              <a:t>Family Patterns of Communication</a:t>
            </a:r>
          </a:p>
        </p:txBody>
      </p:sp>
      <p:sp>
        <p:nvSpPr>
          <p:cNvPr id="2" name="Text Placeholder 1">
            <a:extLst>
              <a:ext uri="{FF2B5EF4-FFF2-40B4-BE49-F238E27FC236}">
                <a16:creationId xmlns:a16="http://schemas.microsoft.com/office/drawing/2014/main" id="{C4E0559C-2FBF-4898-B71C-F2A155A1677F}"/>
              </a:ext>
            </a:extLst>
          </p:cNvPr>
          <p:cNvSpPr>
            <a:spLocks noGrp="1"/>
          </p:cNvSpPr>
          <p:nvPr>
            <p:ph type="body" idx="13"/>
          </p:nvPr>
        </p:nvSpPr>
        <p:spPr/>
        <p:txBody>
          <a:bodyPr/>
          <a:lstStyle/>
          <a:p>
            <a:r>
              <a:rPr lang="en-US" altLang="en-US" dirty="0"/>
              <a:t>Family as a System</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0A84A-C824-4110-9696-7D212F04A42F}"/>
              </a:ext>
            </a:extLst>
          </p:cNvPr>
          <p:cNvSpPr>
            <a:spLocks noGrp="1"/>
          </p:cNvSpPr>
          <p:nvPr>
            <p:ph type="body" idx="1"/>
          </p:nvPr>
        </p:nvSpPr>
        <p:spPr/>
        <p:txBody>
          <a:bodyPr/>
          <a:lstStyle/>
          <a:p>
            <a:r>
              <a:rPr lang="en-US" dirty="0"/>
              <a:t>A </a:t>
            </a:r>
            <a:r>
              <a:rPr lang="en-US" sz="2800" u="sng" dirty="0">
                <a:solidFill>
                  <a:srgbClr val="553278"/>
                </a:solidFill>
              </a:rPr>
              <a:t>tool</a:t>
            </a:r>
            <a:r>
              <a:rPr lang="en-US" dirty="0"/>
              <a:t> to look at the balance between your family and the larger environment in which you live. </a:t>
            </a:r>
          </a:p>
          <a:p>
            <a:endParaRPr lang="en-US" dirty="0"/>
          </a:p>
        </p:txBody>
      </p:sp>
      <p:sp>
        <p:nvSpPr>
          <p:cNvPr id="6" name="Text Placeholder 5">
            <a:extLst>
              <a:ext uri="{FF2B5EF4-FFF2-40B4-BE49-F238E27FC236}">
                <a16:creationId xmlns:a16="http://schemas.microsoft.com/office/drawing/2014/main" id="{F5C5F5C2-A760-4461-9A0B-B4F3FBDAA68D}"/>
              </a:ext>
            </a:extLst>
          </p:cNvPr>
          <p:cNvSpPr>
            <a:spLocks noGrp="1"/>
          </p:cNvSpPr>
          <p:nvPr>
            <p:ph type="body" idx="13"/>
          </p:nvPr>
        </p:nvSpPr>
        <p:spPr/>
        <p:txBody>
          <a:bodyPr/>
          <a:lstStyle/>
          <a:p>
            <a:r>
              <a:rPr lang="en-US" dirty="0" err="1"/>
              <a:t>EcoMap</a:t>
            </a:r>
            <a:endParaRPr lang="en-US" dirty="0"/>
          </a:p>
        </p:txBody>
      </p:sp>
    </p:spTree>
    <p:extLst>
      <p:ext uri="{BB962C8B-B14F-4D97-AF65-F5344CB8AC3E}">
        <p14:creationId xmlns:p14="http://schemas.microsoft.com/office/powerpoint/2010/main" val="12846289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5B521-ACF9-4BBC-9FC3-25D75AEBDC53}"/>
              </a:ext>
            </a:extLst>
          </p:cNvPr>
          <p:cNvSpPr>
            <a:spLocks noGrp="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sz="2400" b="1" dirty="0">
                <a:solidFill>
                  <a:srgbClr val="646569"/>
                </a:solidFill>
              </a:rPr>
              <a:t>Solid for a strong relationship or energy flow </a:t>
            </a:r>
            <a:r>
              <a:rPr lang="en-US" sz="2400" dirty="0">
                <a:solidFill>
                  <a:srgbClr val="646569"/>
                </a:solidFill>
              </a:rPr>
              <a:t>_______</a:t>
            </a:r>
          </a:p>
          <a:p>
            <a:pPr marL="685775" lvl="1" indent="-342900">
              <a:spcBef>
                <a:spcPts val="0"/>
              </a:spcBef>
              <a:spcAft>
                <a:spcPts val="1800"/>
              </a:spcAft>
              <a:buFont typeface="Arial" panose="020B0604020202020204" pitchFamily="34" charset="0"/>
              <a:buChar char="•"/>
            </a:pPr>
            <a:r>
              <a:rPr lang="en-US" sz="2400" b="1" dirty="0">
                <a:solidFill>
                  <a:srgbClr val="646569"/>
                </a:solidFill>
              </a:rPr>
              <a:t>Heavy solid for an especially strong relationship ____</a:t>
            </a:r>
          </a:p>
          <a:p>
            <a:pPr marL="685775" lvl="1" indent="-342900">
              <a:spcBef>
                <a:spcPts val="0"/>
              </a:spcBef>
              <a:spcAft>
                <a:spcPts val="1800"/>
              </a:spcAft>
              <a:buFont typeface="Arial" panose="020B0604020202020204" pitchFamily="34" charset="0"/>
              <a:buChar char="•"/>
            </a:pPr>
            <a:r>
              <a:rPr lang="en-US" sz="2400" b="1" dirty="0">
                <a:solidFill>
                  <a:srgbClr val="646569"/>
                </a:solidFill>
              </a:rPr>
              <a:t>Dotted for a weak relationship ------ </a:t>
            </a:r>
          </a:p>
          <a:p>
            <a:pPr marL="685775" lvl="1" indent="-342900">
              <a:spcBef>
                <a:spcPts val="0"/>
              </a:spcBef>
              <a:spcAft>
                <a:spcPts val="1800"/>
              </a:spcAft>
              <a:buFont typeface="Arial" panose="020B0604020202020204" pitchFamily="34" charset="0"/>
              <a:buChar char="•"/>
            </a:pPr>
            <a:r>
              <a:rPr lang="en-US" sz="2400" b="1" dirty="0">
                <a:solidFill>
                  <a:srgbClr val="646569"/>
                </a:solidFill>
              </a:rPr>
              <a:t>Hash marks for a difficult relationship ///////////</a:t>
            </a:r>
          </a:p>
        </p:txBody>
      </p:sp>
      <p:sp>
        <p:nvSpPr>
          <p:cNvPr id="6" name="Text Placeholder 5">
            <a:extLst>
              <a:ext uri="{FF2B5EF4-FFF2-40B4-BE49-F238E27FC236}">
                <a16:creationId xmlns:a16="http://schemas.microsoft.com/office/drawing/2014/main" id="{4DE22284-3058-4501-9762-D1AE2428592B}"/>
              </a:ext>
            </a:extLst>
          </p:cNvPr>
          <p:cNvSpPr>
            <a:spLocks noGrp="1"/>
          </p:cNvSpPr>
          <p:nvPr>
            <p:ph type="body" idx="13"/>
          </p:nvPr>
        </p:nvSpPr>
        <p:spPr/>
        <p:txBody>
          <a:bodyPr/>
          <a:lstStyle/>
          <a:p>
            <a:r>
              <a:rPr lang="en-US" dirty="0"/>
              <a:t>Creating an Eco-Map</a:t>
            </a:r>
          </a:p>
        </p:txBody>
      </p:sp>
    </p:spTree>
    <p:extLst>
      <p:ext uri="{BB962C8B-B14F-4D97-AF65-F5344CB8AC3E}">
        <p14:creationId xmlns:p14="http://schemas.microsoft.com/office/powerpoint/2010/main" val="28684399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27369D-CD41-48B7-97DB-BE5943DDA08E}"/>
              </a:ext>
            </a:extLst>
          </p:cNvPr>
          <p:cNvSpPr>
            <a:spLocks noGrp="1"/>
          </p:cNvSpPr>
          <p:nvPr>
            <p:ph type="body" idx="1"/>
          </p:nvPr>
        </p:nvSpPr>
        <p:spPr/>
        <p:txBody>
          <a:bodyPr/>
          <a:lstStyle/>
          <a:p>
            <a:pPr marL="800075" lvl="1" indent="-457200">
              <a:spcBef>
                <a:spcPts val="0"/>
              </a:spcBef>
              <a:spcAft>
                <a:spcPts val="1200"/>
              </a:spcAft>
              <a:buFont typeface="+mj-lt"/>
              <a:buAutoNum type="arabicPeriod"/>
            </a:pPr>
            <a:r>
              <a:rPr lang="en-US" sz="2000" b="1" dirty="0">
                <a:solidFill>
                  <a:srgbClr val="646569"/>
                </a:solidFill>
              </a:rPr>
              <a:t>What are at least five additional “systems” you know would likely be added to your Eco Map with the addition of a child through foster care or adoption? </a:t>
            </a:r>
          </a:p>
          <a:p>
            <a:pPr marL="800075" lvl="1" indent="-457200">
              <a:spcBef>
                <a:spcPts val="0"/>
              </a:spcBef>
              <a:spcAft>
                <a:spcPts val="1200"/>
              </a:spcAft>
              <a:buFont typeface="+mj-lt"/>
              <a:buAutoNum type="arabicPeriod"/>
            </a:pPr>
            <a:r>
              <a:rPr lang="en-US" sz="2000" b="1" dirty="0">
                <a:solidFill>
                  <a:srgbClr val="646569"/>
                </a:solidFill>
              </a:rPr>
              <a:t>For each of the above systems, which would be a source of energy and which would require energy?</a:t>
            </a:r>
          </a:p>
          <a:p>
            <a:pPr marL="800075" lvl="1" indent="-457200">
              <a:spcBef>
                <a:spcPts val="0"/>
              </a:spcBef>
              <a:spcAft>
                <a:spcPts val="1200"/>
              </a:spcAft>
              <a:buFont typeface="+mj-lt"/>
              <a:buAutoNum type="arabicPeriod"/>
            </a:pPr>
            <a:r>
              <a:rPr lang="en-US" sz="2000" b="1" dirty="0">
                <a:solidFill>
                  <a:srgbClr val="646569"/>
                </a:solidFill>
              </a:rPr>
              <a:t>Which of your sources of energy might be negatively affected by your becoming a foster or adoptive family?</a:t>
            </a:r>
          </a:p>
          <a:p>
            <a:pPr marL="800075" lvl="1" indent="-457200">
              <a:spcBef>
                <a:spcPts val="0"/>
              </a:spcBef>
              <a:spcAft>
                <a:spcPts val="1200"/>
              </a:spcAft>
              <a:buFont typeface="+mj-lt"/>
              <a:buAutoNum type="arabicPeriod"/>
            </a:pPr>
            <a:r>
              <a:rPr lang="en-US" sz="2000" b="1" dirty="0">
                <a:solidFill>
                  <a:srgbClr val="646569"/>
                </a:solidFill>
              </a:rPr>
              <a:t>Which of your sources of energy might remain strong should you become a foster or adoptive family?</a:t>
            </a:r>
          </a:p>
        </p:txBody>
      </p:sp>
      <p:sp>
        <p:nvSpPr>
          <p:cNvPr id="6" name="Text Placeholder 5">
            <a:extLst>
              <a:ext uri="{FF2B5EF4-FFF2-40B4-BE49-F238E27FC236}">
                <a16:creationId xmlns:a16="http://schemas.microsoft.com/office/drawing/2014/main" id="{1676E607-59E6-4B6B-9CAA-C43D12B1B175}"/>
              </a:ext>
            </a:extLst>
          </p:cNvPr>
          <p:cNvSpPr>
            <a:spLocks noGrp="1"/>
          </p:cNvSpPr>
          <p:nvPr>
            <p:ph type="body" idx="13"/>
          </p:nvPr>
        </p:nvSpPr>
        <p:spPr/>
        <p:txBody>
          <a:bodyPr/>
          <a:lstStyle/>
          <a:p>
            <a:r>
              <a:rPr lang="en-US" dirty="0"/>
              <a:t>Eco-Map Questions</a:t>
            </a:r>
          </a:p>
        </p:txBody>
      </p:sp>
    </p:spTree>
    <p:extLst>
      <p:ext uri="{BB962C8B-B14F-4D97-AF65-F5344CB8AC3E}">
        <p14:creationId xmlns:p14="http://schemas.microsoft.com/office/powerpoint/2010/main" val="24038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a:extLst>
              <a:ext uri="{FF2B5EF4-FFF2-40B4-BE49-F238E27FC236}">
                <a16:creationId xmlns:a16="http://schemas.microsoft.com/office/drawing/2014/main" id="{0944FA4E-421A-4B32-A76C-626EC43A548A}"/>
              </a:ext>
            </a:extLst>
          </p:cNvPr>
          <p:cNvSpPr>
            <a:spLocks noGrp="1" noChangeArrowheads="1"/>
          </p:cNvSpPr>
          <p:nvPr>
            <p:ph type="body" idx="1"/>
          </p:nvPr>
        </p:nvSpPr>
        <p:spPr/>
        <p:txBody>
          <a:bodyPr/>
          <a:lstStyle/>
          <a:p>
            <a:pPr marL="628625" lvl="2" indent="-285750">
              <a:spcBef>
                <a:spcPts val="0"/>
              </a:spcBef>
              <a:spcAft>
                <a:spcPts val="1800"/>
              </a:spcAft>
              <a:buFont typeface="Arial" panose="020B0604020202020204" pitchFamily="34" charset="0"/>
              <a:buChar char="•"/>
            </a:pPr>
            <a:r>
              <a:rPr lang="en-US" altLang="en-US" sz="2400" b="1" dirty="0">
                <a:solidFill>
                  <a:srgbClr val="646569"/>
                </a:solidFill>
              </a:rPr>
              <a:t>Review all the handouts</a:t>
            </a:r>
          </a:p>
          <a:p>
            <a:pPr marL="628625" lvl="2" indent="-285750">
              <a:spcBef>
                <a:spcPts val="0"/>
              </a:spcBef>
              <a:spcAft>
                <a:spcPts val="1800"/>
              </a:spcAft>
              <a:buFont typeface="Arial" panose="020B0604020202020204" pitchFamily="34" charset="0"/>
              <a:buChar char="•"/>
            </a:pPr>
            <a:r>
              <a:rPr lang="en-US" altLang="en-US" sz="2400" b="1" dirty="0">
                <a:solidFill>
                  <a:srgbClr val="646569"/>
                </a:solidFill>
              </a:rPr>
              <a:t>Complete Handout 10, “Creating an </a:t>
            </a:r>
            <a:r>
              <a:rPr lang="en-US" altLang="en-US" sz="2400" b="1" dirty="0" err="1">
                <a:solidFill>
                  <a:srgbClr val="646569"/>
                </a:solidFill>
              </a:rPr>
              <a:t>EcoMap</a:t>
            </a:r>
            <a:r>
              <a:rPr lang="en-US" altLang="en-US" sz="2400" b="1" dirty="0">
                <a:solidFill>
                  <a:srgbClr val="646569"/>
                </a:solidFill>
              </a:rPr>
              <a:t>-Worksheet” and bring to Meeting 9</a:t>
            </a:r>
          </a:p>
          <a:p>
            <a:pPr marL="628625" lvl="2" indent="-285750">
              <a:spcBef>
                <a:spcPts val="0"/>
              </a:spcBef>
              <a:spcAft>
                <a:spcPts val="1800"/>
              </a:spcAft>
              <a:buFont typeface="Arial" panose="020B0604020202020204" pitchFamily="34" charset="0"/>
              <a:buChar char="•"/>
            </a:pPr>
            <a:r>
              <a:rPr lang="en-US" altLang="en-US" sz="2400" b="1" dirty="0">
                <a:solidFill>
                  <a:srgbClr val="646569"/>
                </a:solidFill>
              </a:rPr>
              <a:t>Complete Handout 11, “First Day,” for the next family consultation</a:t>
            </a:r>
          </a:p>
        </p:txBody>
      </p:sp>
      <p:sp>
        <p:nvSpPr>
          <p:cNvPr id="2" name="Text Placeholder 1">
            <a:extLst>
              <a:ext uri="{FF2B5EF4-FFF2-40B4-BE49-F238E27FC236}">
                <a16:creationId xmlns:a16="http://schemas.microsoft.com/office/drawing/2014/main" id="{474DD721-70B7-486E-B0C8-0CFFA2C99F21}"/>
              </a:ext>
            </a:extLst>
          </p:cNvPr>
          <p:cNvSpPr>
            <a:spLocks noGrp="1"/>
          </p:cNvSpPr>
          <p:nvPr>
            <p:ph type="body" idx="13"/>
          </p:nvPr>
        </p:nvSpPr>
        <p:spPr/>
        <p:txBody>
          <a:bodyPr/>
          <a:lstStyle/>
          <a:p>
            <a:r>
              <a:rPr lang="en-US" altLang="en-US" dirty="0"/>
              <a:t>Roadwork</a:t>
            </a:r>
            <a:endParaRPr lang="en-US" dirty="0"/>
          </a:p>
        </p:txBody>
      </p:sp>
      <p:grpSp>
        <p:nvGrpSpPr>
          <p:cNvPr id="11" name="Group 10">
            <a:extLst>
              <a:ext uri="{FF2B5EF4-FFF2-40B4-BE49-F238E27FC236}">
                <a16:creationId xmlns:a16="http://schemas.microsoft.com/office/drawing/2014/main" id="{0508AB62-09C6-4167-B335-DF71E06B4010}"/>
              </a:ext>
            </a:extLst>
          </p:cNvPr>
          <p:cNvGrpSpPr>
            <a:grpSpLocks noChangeAspect="1"/>
          </p:cNvGrpSpPr>
          <p:nvPr/>
        </p:nvGrpSpPr>
        <p:grpSpPr>
          <a:xfrm>
            <a:off x="8077200" y="505779"/>
            <a:ext cx="822960" cy="822960"/>
            <a:chOff x="2720003" y="120095"/>
            <a:chExt cx="914400" cy="914400"/>
          </a:xfrm>
        </p:grpSpPr>
        <p:sp>
          <p:nvSpPr>
            <p:cNvPr id="12" name="Oval 11">
              <a:extLst>
                <a:ext uri="{FF2B5EF4-FFF2-40B4-BE49-F238E27FC236}">
                  <a16:creationId xmlns:a16="http://schemas.microsoft.com/office/drawing/2014/main" id="{DFA81BA5-9D2A-41E5-8745-D7CE813FCD1E}"/>
                </a:ext>
              </a:extLst>
            </p:cNvPr>
            <p:cNvSpPr/>
            <p:nvPr/>
          </p:nvSpPr>
          <p:spPr>
            <a:xfrm>
              <a:off x="2720003" y="120095"/>
              <a:ext cx="914400" cy="914400"/>
            </a:xfrm>
            <a:prstGeom prst="ellipse">
              <a:avLst/>
            </a:prstGeom>
            <a:solidFill>
              <a:srgbClr val="80479A"/>
            </a:solidFill>
            <a:ln>
              <a:solidFill>
                <a:srgbClr val="804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aphic 20" descr="Backpack">
              <a:extLst>
                <a:ext uri="{FF2B5EF4-FFF2-40B4-BE49-F238E27FC236}">
                  <a16:creationId xmlns:a16="http://schemas.microsoft.com/office/drawing/2014/main" id="{99E472CD-9E3B-4C6B-9689-7147138986E4}"/>
                </a:ext>
              </a:extLst>
            </p:cNvPr>
            <p:cNvGrpSpPr/>
            <p:nvPr/>
          </p:nvGrpSpPr>
          <p:grpSpPr>
            <a:xfrm>
              <a:off x="2811443" y="211535"/>
              <a:ext cx="731520" cy="731520"/>
              <a:chOff x="7603962" y="0"/>
              <a:chExt cx="914400" cy="914400"/>
            </a:xfrm>
          </p:grpSpPr>
          <p:sp>
            <p:nvSpPr>
              <p:cNvPr id="14" name="Freeform: Shape 13">
                <a:extLst>
                  <a:ext uri="{FF2B5EF4-FFF2-40B4-BE49-F238E27FC236}">
                    <a16:creationId xmlns:a16="http://schemas.microsoft.com/office/drawing/2014/main" id="{59FE87E7-6D6D-4EF0-BC95-1305EFE21263}"/>
                  </a:ext>
                </a:extLst>
              </p:cNvPr>
              <p:cNvSpPr/>
              <p:nvPr/>
            </p:nvSpPr>
            <p:spPr>
              <a:xfrm>
                <a:off x="7870662" y="38100"/>
                <a:ext cx="381000" cy="342900"/>
              </a:xfrm>
              <a:custGeom>
                <a:avLst/>
                <a:gdLst>
                  <a:gd name="connsiteX0" fmla="*/ 190500 w 381000"/>
                  <a:gd name="connsiteY0" fmla="*/ 57150 h 342900"/>
                  <a:gd name="connsiteX1" fmla="*/ 276225 w 381000"/>
                  <a:gd name="connsiteY1" fmla="*/ 142875 h 342900"/>
                  <a:gd name="connsiteX2" fmla="*/ 104775 w 381000"/>
                  <a:gd name="connsiteY2" fmla="*/ 142875 h 342900"/>
                  <a:gd name="connsiteX3" fmla="*/ 190500 w 381000"/>
                  <a:gd name="connsiteY3" fmla="*/ 57150 h 342900"/>
                  <a:gd name="connsiteX4" fmla="*/ 0 w 381000"/>
                  <a:gd name="connsiteY4" fmla="*/ 323850 h 342900"/>
                  <a:gd name="connsiteX5" fmla="*/ 19050 w 381000"/>
                  <a:gd name="connsiteY5" fmla="*/ 342900 h 342900"/>
                  <a:gd name="connsiteX6" fmla="*/ 152400 w 381000"/>
                  <a:gd name="connsiteY6" fmla="*/ 342900 h 342900"/>
                  <a:gd name="connsiteX7" fmla="*/ 152400 w 381000"/>
                  <a:gd name="connsiteY7" fmla="*/ 323850 h 342900"/>
                  <a:gd name="connsiteX8" fmla="*/ 171450 w 381000"/>
                  <a:gd name="connsiteY8" fmla="*/ 304800 h 342900"/>
                  <a:gd name="connsiteX9" fmla="*/ 209550 w 381000"/>
                  <a:gd name="connsiteY9" fmla="*/ 304800 h 342900"/>
                  <a:gd name="connsiteX10" fmla="*/ 228600 w 381000"/>
                  <a:gd name="connsiteY10" fmla="*/ 323850 h 342900"/>
                  <a:gd name="connsiteX11" fmla="*/ 228600 w 381000"/>
                  <a:gd name="connsiteY11" fmla="*/ 342900 h 342900"/>
                  <a:gd name="connsiteX12" fmla="*/ 361950 w 381000"/>
                  <a:gd name="connsiteY12" fmla="*/ 342900 h 342900"/>
                  <a:gd name="connsiteX13" fmla="*/ 381000 w 381000"/>
                  <a:gd name="connsiteY13" fmla="*/ 323850 h 342900"/>
                  <a:gd name="connsiteX14" fmla="*/ 381000 w 381000"/>
                  <a:gd name="connsiteY14" fmla="*/ 142875 h 342900"/>
                  <a:gd name="connsiteX15" fmla="*/ 333375 w 381000"/>
                  <a:gd name="connsiteY15" fmla="*/ 142875 h 342900"/>
                  <a:gd name="connsiteX16" fmla="*/ 190500 w 381000"/>
                  <a:gd name="connsiteY16" fmla="*/ 0 h 342900"/>
                  <a:gd name="connsiteX17" fmla="*/ 47625 w 381000"/>
                  <a:gd name="connsiteY17" fmla="*/ 142875 h 342900"/>
                  <a:gd name="connsiteX18" fmla="*/ 0 w 381000"/>
                  <a:gd name="connsiteY18" fmla="*/ 142875 h 342900"/>
                  <a:gd name="connsiteX19" fmla="*/ 0 w 381000"/>
                  <a:gd name="connsiteY19"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000" h="342900">
                    <a:moveTo>
                      <a:pt x="190500" y="57150"/>
                    </a:moveTo>
                    <a:cubicBezTo>
                      <a:pt x="238125" y="57150"/>
                      <a:pt x="276225" y="95250"/>
                      <a:pt x="276225" y="142875"/>
                    </a:cubicBezTo>
                    <a:lnTo>
                      <a:pt x="104775" y="142875"/>
                    </a:lnTo>
                    <a:cubicBezTo>
                      <a:pt x="104775" y="95250"/>
                      <a:pt x="142875" y="57150"/>
                      <a:pt x="190500" y="57150"/>
                    </a:cubicBezTo>
                    <a:close/>
                    <a:moveTo>
                      <a:pt x="0" y="323850"/>
                    </a:moveTo>
                    <a:cubicBezTo>
                      <a:pt x="0" y="334328"/>
                      <a:pt x="8572" y="342900"/>
                      <a:pt x="19050" y="342900"/>
                    </a:cubicBezTo>
                    <a:lnTo>
                      <a:pt x="152400" y="342900"/>
                    </a:lnTo>
                    <a:lnTo>
                      <a:pt x="152400" y="323850"/>
                    </a:lnTo>
                    <a:cubicBezTo>
                      <a:pt x="152400" y="313373"/>
                      <a:pt x="160973" y="304800"/>
                      <a:pt x="171450" y="304800"/>
                    </a:cubicBezTo>
                    <a:lnTo>
                      <a:pt x="209550" y="304800"/>
                    </a:lnTo>
                    <a:cubicBezTo>
                      <a:pt x="220027" y="304800"/>
                      <a:pt x="228600" y="313373"/>
                      <a:pt x="228600" y="323850"/>
                    </a:cubicBezTo>
                    <a:lnTo>
                      <a:pt x="228600" y="342900"/>
                    </a:lnTo>
                    <a:lnTo>
                      <a:pt x="361950" y="342900"/>
                    </a:lnTo>
                    <a:cubicBezTo>
                      <a:pt x="372428" y="342900"/>
                      <a:pt x="381000" y="334328"/>
                      <a:pt x="381000" y="323850"/>
                    </a:cubicBezTo>
                    <a:lnTo>
                      <a:pt x="381000" y="142875"/>
                    </a:lnTo>
                    <a:lnTo>
                      <a:pt x="333375" y="142875"/>
                    </a:lnTo>
                    <a:cubicBezTo>
                      <a:pt x="333375" y="63818"/>
                      <a:pt x="269558" y="0"/>
                      <a:pt x="190500" y="0"/>
                    </a:cubicBezTo>
                    <a:cubicBezTo>
                      <a:pt x="111443" y="0"/>
                      <a:pt x="47625" y="63818"/>
                      <a:pt x="47625" y="142875"/>
                    </a:cubicBezTo>
                    <a:lnTo>
                      <a:pt x="0" y="142875"/>
                    </a:lnTo>
                    <a:lnTo>
                      <a:pt x="0" y="323850"/>
                    </a:lnTo>
                    <a:close/>
                  </a:path>
                </a:pathLst>
              </a:custGeom>
              <a:solidFill>
                <a:schemeClr val="bg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61B2374-506E-4D84-B69B-923E02FDB9D6}"/>
                  </a:ext>
                </a:extLst>
              </p:cNvPr>
              <p:cNvSpPr/>
              <p:nvPr/>
            </p:nvSpPr>
            <p:spPr>
              <a:xfrm>
                <a:off x="7908762" y="657225"/>
                <a:ext cx="304800" cy="142875"/>
              </a:xfrm>
              <a:custGeom>
                <a:avLst/>
                <a:gdLst>
                  <a:gd name="connsiteX0" fmla="*/ 292418 w 304800"/>
                  <a:gd name="connsiteY0" fmla="*/ 0 h 142875"/>
                  <a:gd name="connsiteX1" fmla="*/ 12382 w 304800"/>
                  <a:gd name="connsiteY1" fmla="*/ 0 h 142875"/>
                  <a:gd name="connsiteX2" fmla="*/ 0 w 304800"/>
                  <a:gd name="connsiteY2" fmla="*/ 12383 h 142875"/>
                  <a:gd name="connsiteX3" fmla="*/ 0 w 304800"/>
                  <a:gd name="connsiteY3" fmla="*/ 142875 h 142875"/>
                  <a:gd name="connsiteX4" fmla="*/ 304800 w 304800"/>
                  <a:gd name="connsiteY4" fmla="*/ 142875 h 142875"/>
                  <a:gd name="connsiteX5" fmla="*/ 304800 w 304800"/>
                  <a:gd name="connsiteY5" fmla="*/ 12383 h 142875"/>
                  <a:gd name="connsiteX6" fmla="*/ 292418 w 304800"/>
                  <a:gd name="connsiteY6" fmla="*/ 0 h 142875"/>
                  <a:gd name="connsiteX7" fmla="*/ 292418 w 3048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142875">
                    <a:moveTo>
                      <a:pt x="292418" y="0"/>
                    </a:moveTo>
                    <a:lnTo>
                      <a:pt x="12382" y="0"/>
                    </a:lnTo>
                    <a:cubicBezTo>
                      <a:pt x="5715" y="0"/>
                      <a:pt x="0" y="5715"/>
                      <a:pt x="0" y="12383"/>
                    </a:cubicBezTo>
                    <a:lnTo>
                      <a:pt x="0" y="142875"/>
                    </a:lnTo>
                    <a:lnTo>
                      <a:pt x="304800" y="142875"/>
                    </a:lnTo>
                    <a:lnTo>
                      <a:pt x="304800" y="12383"/>
                    </a:lnTo>
                    <a:cubicBezTo>
                      <a:pt x="304800" y="5715"/>
                      <a:pt x="299085" y="0"/>
                      <a:pt x="292418" y="0"/>
                    </a:cubicBezTo>
                    <a:lnTo>
                      <a:pt x="292418" y="0"/>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A90F452-EA9B-4AE6-B030-ABFE65B47A24}"/>
                  </a:ext>
                </a:extLst>
              </p:cNvPr>
              <p:cNvSpPr/>
              <p:nvPr/>
            </p:nvSpPr>
            <p:spPr>
              <a:xfrm>
                <a:off x="7737312" y="191453"/>
                <a:ext cx="647700" cy="600075"/>
              </a:xfrm>
              <a:custGeom>
                <a:avLst/>
                <a:gdLst>
                  <a:gd name="connsiteX0" fmla="*/ 609600 w 647700"/>
                  <a:gd name="connsiteY0" fmla="*/ 294323 h 600075"/>
                  <a:gd name="connsiteX1" fmla="*/ 590550 w 647700"/>
                  <a:gd name="connsiteY1" fmla="*/ 294323 h 600075"/>
                  <a:gd name="connsiteX2" fmla="*/ 590550 w 647700"/>
                  <a:gd name="connsiteY2" fmla="*/ 65723 h 600075"/>
                  <a:gd name="connsiteX3" fmla="*/ 552450 w 647700"/>
                  <a:gd name="connsiteY3" fmla="*/ 0 h 600075"/>
                  <a:gd name="connsiteX4" fmla="*/ 552450 w 647700"/>
                  <a:gd name="connsiteY4" fmla="*/ 170498 h 600075"/>
                  <a:gd name="connsiteX5" fmla="*/ 495300 w 647700"/>
                  <a:gd name="connsiteY5" fmla="*/ 227648 h 600075"/>
                  <a:gd name="connsiteX6" fmla="*/ 361950 w 647700"/>
                  <a:gd name="connsiteY6" fmla="*/ 227648 h 600075"/>
                  <a:gd name="connsiteX7" fmla="*/ 361950 w 647700"/>
                  <a:gd name="connsiteY7" fmla="*/ 246698 h 600075"/>
                  <a:gd name="connsiteX8" fmla="*/ 342900 w 647700"/>
                  <a:gd name="connsiteY8" fmla="*/ 265748 h 600075"/>
                  <a:gd name="connsiteX9" fmla="*/ 304800 w 647700"/>
                  <a:gd name="connsiteY9" fmla="*/ 265748 h 600075"/>
                  <a:gd name="connsiteX10" fmla="*/ 285750 w 647700"/>
                  <a:gd name="connsiteY10" fmla="*/ 246698 h 600075"/>
                  <a:gd name="connsiteX11" fmla="*/ 285750 w 647700"/>
                  <a:gd name="connsiteY11" fmla="*/ 227648 h 600075"/>
                  <a:gd name="connsiteX12" fmla="*/ 152400 w 647700"/>
                  <a:gd name="connsiteY12" fmla="*/ 227648 h 600075"/>
                  <a:gd name="connsiteX13" fmla="*/ 95250 w 647700"/>
                  <a:gd name="connsiteY13" fmla="*/ 170498 h 600075"/>
                  <a:gd name="connsiteX14" fmla="*/ 95250 w 647700"/>
                  <a:gd name="connsiteY14" fmla="*/ 0 h 600075"/>
                  <a:gd name="connsiteX15" fmla="*/ 57150 w 647700"/>
                  <a:gd name="connsiteY15" fmla="*/ 65723 h 600075"/>
                  <a:gd name="connsiteX16" fmla="*/ 57150 w 647700"/>
                  <a:gd name="connsiteY16" fmla="*/ 294323 h 600075"/>
                  <a:gd name="connsiteX17" fmla="*/ 38100 w 647700"/>
                  <a:gd name="connsiteY17" fmla="*/ 294323 h 600075"/>
                  <a:gd name="connsiteX18" fmla="*/ 0 w 647700"/>
                  <a:gd name="connsiteY18" fmla="*/ 332423 h 600075"/>
                  <a:gd name="connsiteX19" fmla="*/ 0 w 647700"/>
                  <a:gd name="connsiteY19" fmla="*/ 484823 h 600075"/>
                  <a:gd name="connsiteX20" fmla="*/ 38100 w 647700"/>
                  <a:gd name="connsiteY20" fmla="*/ 522923 h 600075"/>
                  <a:gd name="connsiteX21" fmla="*/ 57150 w 647700"/>
                  <a:gd name="connsiteY21" fmla="*/ 522923 h 600075"/>
                  <a:gd name="connsiteX22" fmla="*/ 57150 w 647700"/>
                  <a:gd name="connsiteY22" fmla="*/ 570548 h 600075"/>
                  <a:gd name="connsiteX23" fmla="*/ 95250 w 647700"/>
                  <a:gd name="connsiteY23" fmla="*/ 608648 h 600075"/>
                  <a:gd name="connsiteX24" fmla="*/ 133350 w 647700"/>
                  <a:gd name="connsiteY24" fmla="*/ 608648 h 600075"/>
                  <a:gd name="connsiteX25" fmla="*/ 133350 w 647700"/>
                  <a:gd name="connsiteY25" fmla="*/ 478155 h 600075"/>
                  <a:gd name="connsiteX26" fmla="*/ 183833 w 647700"/>
                  <a:gd name="connsiteY26" fmla="*/ 427673 h 600075"/>
                  <a:gd name="connsiteX27" fmla="*/ 464820 w 647700"/>
                  <a:gd name="connsiteY27" fmla="*/ 427673 h 600075"/>
                  <a:gd name="connsiteX28" fmla="*/ 515303 w 647700"/>
                  <a:gd name="connsiteY28" fmla="*/ 478155 h 600075"/>
                  <a:gd name="connsiteX29" fmla="*/ 515303 w 647700"/>
                  <a:gd name="connsiteY29" fmla="*/ 608648 h 600075"/>
                  <a:gd name="connsiteX30" fmla="*/ 553403 w 647700"/>
                  <a:gd name="connsiteY30" fmla="*/ 608648 h 600075"/>
                  <a:gd name="connsiteX31" fmla="*/ 591503 w 647700"/>
                  <a:gd name="connsiteY31" fmla="*/ 570548 h 600075"/>
                  <a:gd name="connsiteX32" fmla="*/ 591503 w 647700"/>
                  <a:gd name="connsiteY32" fmla="*/ 522923 h 600075"/>
                  <a:gd name="connsiteX33" fmla="*/ 610553 w 647700"/>
                  <a:gd name="connsiteY33" fmla="*/ 522923 h 600075"/>
                  <a:gd name="connsiteX34" fmla="*/ 648653 w 647700"/>
                  <a:gd name="connsiteY34" fmla="*/ 484823 h 600075"/>
                  <a:gd name="connsiteX35" fmla="*/ 648653 w 647700"/>
                  <a:gd name="connsiteY35" fmla="*/ 332423 h 600075"/>
                  <a:gd name="connsiteX36" fmla="*/ 609600 w 647700"/>
                  <a:gd name="connsiteY36" fmla="*/ 294323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7700" h="600075">
                    <a:moveTo>
                      <a:pt x="609600" y="294323"/>
                    </a:moveTo>
                    <a:lnTo>
                      <a:pt x="590550" y="294323"/>
                    </a:lnTo>
                    <a:lnTo>
                      <a:pt x="590550" y="65723"/>
                    </a:lnTo>
                    <a:cubicBezTo>
                      <a:pt x="590550" y="38100"/>
                      <a:pt x="576263" y="13335"/>
                      <a:pt x="552450" y="0"/>
                    </a:cubicBezTo>
                    <a:lnTo>
                      <a:pt x="552450" y="170498"/>
                    </a:lnTo>
                    <a:cubicBezTo>
                      <a:pt x="552450" y="201930"/>
                      <a:pt x="526733" y="227648"/>
                      <a:pt x="495300" y="227648"/>
                    </a:cubicBezTo>
                    <a:lnTo>
                      <a:pt x="361950" y="227648"/>
                    </a:lnTo>
                    <a:lnTo>
                      <a:pt x="361950" y="246698"/>
                    </a:lnTo>
                    <a:cubicBezTo>
                      <a:pt x="361950" y="257175"/>
                      <a:pt x="353378" y="265748"/>
                      <a:pt x="342900" y="265748"/>
                    </a:cubicBezTo>
                    <a:lnTo>
                      <a:pt x="304800" y="265748"/>
                    </a:lnTo>
                    <a:cubicBezTo>
                      <a:pt x="294323" y="265748"/>
                      <a:pt x="285750" y="257175"/>
                      <a:pt x="285750" y="246698"/>
                    </a:cubicBezTo>
                    <a:lnTo>
                      <a:pt x="285750" y="227648"/>
                    </a:lnTo>
                    <a:lnTo>
                      <a:pt x="152400" y="227648"/>
                    </a:lnTo>
                    <a:cubicBezTo>
                      <a:pt x="120968" y="227648"/>
                      <a:pt x="95250" y="201930"/>
                      <a:pt x="95250" y="170498"/>
                    </a:cubicBezTo>
                    <a:lnTo>
                      <a:pt x="95250" y="0"/>
                    </a:lnTo>
                    <a:cubicBezTo>
                      <a:pt x="71438" y="13335"/>
                      <a:pt x="57150" y="39053"/>
                      <a:pt x="57150" y="65723"/>
                    </a:cubicBezTo>
                    <a:lnTo>
                      <a:pt x="57150" y="294323"/>
                    </a:lnTo>
                    <a:lnTo>
                      <a:pt x="38100" y="294323"/>
                    </a:lnTo>
                    <a:cubicBezTo>
                      <a:pt x="17145" y="294323"/>
                      <a:pt x="0" y="311468"/>
                      <a:pt x="0" y="332423"/>
                    </a:cubicBezTo>
                    <a:lnTo>
                      <a:pt x="0" y="484823"/>
                    </a:lnTo>
                    <a:cubicBezTo>
                      <a:pt x="0" y="505777"/>
                      <a:pt x="17145" y="522923"/>
                      <a:pt x="38100" y="522923"/>
                    </a:cubicBezTo>
                    <a:lnTo>
                      <a:pt x="57150" y="522923"/>
                    </a:lnTo>
                    <a:lnTo>
                      <a:pt x="57150" y="570548"/>
                    </a:lnTo>
                    <a:cubicBezTo>
                      <a:pt x="57150" y="591502"/>
                      <a:pt x="74295" y="608648"/>
                      <a:pt x="95250" y="608648"/>
                    </a:cubicBezTo>
                    <a:lnTo>
                      <a:pt x="133350" y="608648"/>
                    </a:lnTo>
                    <a:lnTo>
                      <a:pt x="133350" y="478155"/>
                    </a:lnTo>
                    <a:cubicBezTo>
                      <a:pt x="133350" y="450533"/>
                      <a:pt x="156210" y="427673"/>
                      <a:pt x="183833" y="427673"/>
                    </a:cubicBezTo>
                    <a:lnTo>
                      <a:pt x="464820" y="427673"/>
                    </a:lnTo>
                    <a:cubicBezTo>
                      <a:pt x="492442" y="427673"/>
                      <a:pt x="515303" y="450533"/>
                      <a:pt x="515303" y="478155"/>
                    </a:cubicBezTo>
                    <a:lnTo>
                      <a:pt x="515303" y="608648"/>
                    </a:lnTo>
                    <a:lnTo>
                      <a:pt x="553403" y="608648"/>
                    </a:lnTo>
                    <a:cubicBezTo>
                      <a:pt x="574358" y="608648"/>
                      <a:pt x="591503" y="591502"/>
                      <a:pt x="591503" y="570548"/>
                    </a:cubicBezTo>
                    <a:lnTo>
                      <a:pt x="591503" y="522923"/>
                    </a:lnTo>
                    <a:lnTo>
                      <a:pt x="610553" y="522923"/>
                    </a:lnTo>
                    <a:cubicBezTo>
                      <a:pt x="631508" y="522923"/>
                      <a:pt x="648653" y="505777"/>
                      <a:pt x="648653" y="484823"/>
                    </a:cubicBezTo>
                    <a:lnTo>
                      <a:pt x="648653" y="332423"/>
                    </a:lnTo>
                    <a:cubicBezTo>
                      <a:pt x="647700" y="311468"/>
                      <a:pt x="630555" y="294323"/>
                      <a:pt x="609600" y="294323"/>
                    </a:cubicBezTo>
                    <a:close/>
                  </a:path>
                </a:pathLst>
              </a:custGeom>
              <a:solidFill>
                <a:schemeClr val="bg1"/>
              </a:solidFill>
              <a:ln w="9525" cap="flat">
                <a:noFill/>
                <a:prstDash val="solid"/>
                <a:miter/>
              </a:ln>
            </p:spPr>
            <p:txBody>
              <a:bodyPr rtlCol="0" anchor="ctr"/>
              <a:lstStyle/>
              <a:p>
                <a:endParaRPr lang="en-US"/>
              </a:p>
            </p:txBody>
          </p:sp>
        </p:grp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a:extLst>
              <a:ext uri="{FF2B5EF4-FFF2-40B4-BE49-F238E27FC236}">
                <a16:creationId xmlns:a16="http://schemas.microsoft.com/office/drawing/2014/main" id="{0944FA4E-421A-4B32-A76C-626EC43A548A}"/>
              </a:ext>
            </a:extLst>
          </p:cNvPr>
          <p:cNvSpPr>
            <a:spLocks noGrp="1" noChangeArrowheads="1"/>
          </p:cNvSpPr>
          <p:nvPr>
            <p:ph type="body" idx="1"/>
          </p:nvPr>
        </p:nvSpPr>
        <p:spPr/>
        <p:txBody>
          <a:bodyPr/>
          <a:lstStyle/>
          <a:p>
            <a:pPr marL="628625" lvl="2" indent="-285750">
              <a:spcAft>
                <a:spcPts val="600"/>
              </a:spcAft>
              <a:buFont typeface="Arial" panose="020B0604020202020204" pitchFamily="34" charset="0"/>
              <a:buChar char="•"/>
            </a:pPr>
            <a:r>
              <a:rPr lang="en-US" altLang="en-US" sz="2400" b="1" dirty="0">
                <a:solidFill>
                  <a:srgbClr val="646569"/>
                </a:solidFill>
              </a:rPr>
              <a:t>Complete Handout 12, “Teamwork Roles of Foster and Adoptive Parents Worksheet,” and bring to Meeting 9</a:t>
            </a:r>
          </a:p>
        </p:txBody>
      </p:sp>
      <p:sp>
        <p:nvSpPr>
          <p:cNvPr id="2" name="Text Placeholder 1">
            <a:extLst>
              <a:ext uri="{FF2B5EF4-FFF2-40B4-BE49-F238E27FC236}">
                <a16:creationId xmlns:a16="http://schemas.microsoft.com/office/drawing/2014/main" id="{474DD721-70B7-486E-B0C8-0CFFA2C99F21}"/>
              </a:ext>
            </a:extLst>
          </p:cNvPr>
          <p:cNvSpPr>
            <a:spLocks noGrp="1"/>
          </p:cNvSpPr>
          <p:nvPr>
            <p:ph type="body" idx="13"/>
          </p:nvPr>
        </p:nvSpPr>
        <p:spPr/>
        <p:txBody>
          <a:bodyPr/>
          <a:lstStyle/>
          <a:p>
            <a:r>
              <a:rPr lang="en-US" altLang="en-US" dirty="0"/>
              <a:t>Roadwork</a:t>
            </a:r>
            <a:endParaRPr lang="en-US" dirty="0"/>
          </a:p>
        </p:txBody>
      </p:sp>
      <p:grpSp>
        <p:nvGrpSpPr>
          <p:cNvPr id="11" name="Group 10">
            <a:extLst>
              <a:ext uri="{FF2B5EF4-FFF2-40B4-BE49-F238E27FC236}">
                <a16:creationId xmlns:a16="http://schemas.microsoft.com/office/drawing/2014/main" id="{A3CF2185-E77C-4B95-8740-BA6F4BB008BA}"/>
              </a:ext>
            </a:extLst>
          </p:cNvPr>
          <p:cNvGrpSpPr>
            <a:grpSpLocks noChangeAspect="1"/>
          </p:cNvGrpSpPr>
          <p:nvPr/>
        </p:nvGrpSpPr>
        <p:grpSpPr>
          <a:xfrm>
            <a:off x="8077200" y="505779"/>
            <a:ext cx="822960" cy="822960"/>
            <a:chOff x="2720003" y="120095"/>
            <a:chExt cx="914400" cy="914400"/>
          </a:xfrm>
        </p:grpSpPr>
        <p:sp>
          <p:nvSpPr>
            <p:cNvPr id="12" name="Oval 11">
              <a:extLst>
                <a:ext uri="{FF2B5EF4-FFF2-40B4-BE49-F238E27FC236}">
                  <a16:creationId xmlns:a16="http://schemas.microsoft.com/office/drawing/2014/main" id="{3E7568CE-9EE3-4ED1-81D5-D2D84599673E}"/>
                </a:ext>
              </a:extLst>
            </p:cNvPr>
            <p:cNvSpPr/>
            <p:nvPr/>
          </p:nvSpPr>
          <p:spPr>
            <a:xfrm>
              <a:off x="2720003" y="120095"/>
              <a:ext cx="914400" cy="914400"/>
            </a:xfrm>
            <a:prstGeom prst="ellipse">
              <a:avLst/>
            </a:prstGeom>
            <a:solidFill>
              <a:srgbClr val="80479A"/>
            </a:solidFill>
            <a:ln>
              <a:solidFill>
                <a:srgbClr val="804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aphic 20" descr="Backpack">
              <a:extLst>
                <a:ext uri="{FF2B5EF4-FFF2-40B4-BE49-F238E27FC236}">
                  <a16:creationId xmlns:a16="http://schemas.microsoft.com/office/drawing/2014/main" id="{5182927C-E523-4469-9D01-658DDA9B53D1}"/>
                </a:ext>
              </a:extLst>
            </p:cNvPr>
            <p:cNvGrpSpPr/>
            <p:nvPr/>
          </p:nvGrpSpPr>
          <p:grpSpPr>
            <a:xfrm>
              <a:off x="2811443" y="211535"/>
              <a:ext cx="731520" cy="731520"/>
              <a:chOff x="7603962" y="0"/>
              <a:chExt cx="914400" cy="914400"/>
            </a:xfrm>
          </p:grpSpPr>
          <p:sp>
            <p:nvSpPr>
              <p:cNvPr id="14" name="Freeform: Shape 13">
                <a:extLst>
                  <a:ext uri="{FF2B5EF4-FFF2-40B4-BE49-F238E27FC236}">
                    <a16:creationId xmlns:a16="http://schemas.microsoft.com/office/drawing/2014/main" id="{FEAEF19A-EF6B-4DAD-A7C5-09FD41D1FE08}"/>
                  </a:ext>
                </a:extLst>
              </p:cNvPr>
              <p:cNvSpPr/>
              <p:nvPr/>
            </p:nvSpPr>
            <p:spPr>
              <a:xfrm>
                <a:off x="7870662" y="38100"/>
                <a:ext cx="381000" cy="342900"/>
              </a:xfrm>
              <a:custGeom>
                <a:avLst/>
                <a:gdLst>
                  <a:gd name="connsiteX0" fmla="*/ 190500 w 381000"/>
                  <a:gd name="connsiteY0" fmla="*/ 57150 h 342900"/>
                  <a:gd name="connsiteX1" fmla="*/ 276225 w 381000"/>
                  <a:gd name="connsiteY1" fmla="*/ 142875 h 342900"/>
                  <a:gd name="connsiteX2" fmla="*/ 104775 w 381000"/>
                  <a:gd name="connsiteY2" fmla="*/ 142875 h 342900"/>
                  <a:gd name="connsiteX3" fmla="*/ 190500 w 381000"/>
                  <a:gd name="connsiteY3" fmla="*/ 57150 h 342900"/>
                  <a:gd name="connsiteX4" fmla="*/ 0 w 381000"/>
                  <a:gd name="connsiteY4" fmla="*/ 323850 h 342900"/>
                  <a:gd name="connsiteX5" fmla="*/ 19050 w 381000"/>
                  <a:gd name="connsiteY5" fmla="*/ 342900 h 342900"/>
                  <a:gd name="connsiteX6" fmla="*/ 152400 w 381000"/>
                  <a:gd name="connsiteY6" fmla="*/ 342900 h 342900"/>
                  <a:gd name="connsiteX7" fmla="*/ 152400 w 381000"/>
                  <a:gd name="connsiteY7" fmla="*/ 323850 h 342900"/>
                  <a:gd name="connsiteX8" fmla="*/ 171450 w 381000"/>
                  <a:gd name="connsiteY8" fmla="*/ 304800 h 342900"/>
                  <a:gd name="connsiteX9" fmla="*/ 209550 w 381000"/>
                  <a:gd name="connsiteY9" fmla="*/ 304800 h 342900"/>
                  <a:gd name="connsiteX10" fmla="*/ 228600 w 381000"/>
                  <a:gd name="connsiteY10" fmla="*/ 323850 h 342900"/>
                  <a:gd name="connsiteX11" fmla="*/ 228600 w 381000"/>
                  <a:gd name="connsiteY11" fmla="*/ 342900 h 342900"/>
                  <a:gd name="connsiteX12" fmla="*/ 361950 w 381000"/>
                  <a:gd name="connsiteY12" fmla="*/ 342900 h 342900"/>
                  <a:gd name="connsiteX13" fmla="*/ 381000 w 381000"/>
                  <a:gd name="connsiteY13" fmla="*/ 323850 h 342900"/>
                  <a:gd name="connsiteX14" fmla="*/ 381000 w 381000"/>
                  <a:gd name="connsiteY14" fmla="*/ 142875 h 342900"/>
                  <a:gd name="connsiteX15" fmla="*/ 333375 w 381000"/>
                  <a:gd name="connsiteY15" fmla="*/ 142875 h 342900"/>
                  <a:gd name="connsiteX16" fmla="*/ 190500 w 381000"/>
                  <a:gd name="connsiteY16" fmla="*/ 0 h 342900"/>
                  <a:gd name="connsiteX17" fmla="*/ 47625 w 381000"/>
                  <a:gd name="connsiteY17" fmla="*/ 142875 h 342900"/>
                  <a:gd name="connsiteX18" fmla="*/ 0 w 381000"/>
                  <a:gd name="connsiteY18" fmla="*/ 142875 h 342900"/>
                  <a:gd name="connsiteX19" fmla="*/ 0 w 381000"/>
                  <a:gd name="connsiteY19"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000" h="342900">
                    <a:moveTo>
                      <a:pt x="190500" y="57150"/>
                    </a:moveTo>
                    <a:cubicBezTo>
                      <a:pt x="238125" y="57150"/>
                      <a:pt x="276225" y="95250"/>
                      <a:pt x="276225" y="142875"/>
                    </a:cubicBezTo>
                    <a:lnTo>
                      <a:pt x="104775" y="142875"/>
                    </a:lnTo>
                    <a:cubicBezTo>
                      <a:pt x="104775" y="95250"/>
                      <a:pt x="142875" y="57150"/>
                      <a:pt x="190500" y="57150"/>
                    </a:cubicBezTo>
                    <a:close/>
                    <a:moveTo>
                      <a:pt x="0" y="323850"/>
                    </a:moveTo>
                    <a:cubicBezTo>
                      <a:pt x="0" y="334328"/>
                      <a:pt x="8572" y="342900"/>
                      <a:pt x="19050" y="342900"/>
                    </a:cubicBezTo>
                    <a:lnTo>
                      <a:pt x="152400" y="342900"/>
                    </a:lnTo>
                    <a:lnTo>
                      <a:pt x="152400" y="323850"/>
                    </a:lnTo>
                    <a:cubicBezTo>
                      <a:pt x="152400" y="313373"/>
                      <a:pt x="160973" y="304800"/>
                      <a:pt x="171450" y="304800"/>
                    </a:cubicBezTo>
                    <a:lnTo>
                      <a:pt x="209550" y="304800"/>
                    </a:lnTo>
                    <a:cubicBezTo>
                      <a:pt x="220027" y="304800"/>
                      <a:pt x="228600" y="313373"/>
                      <a:pt x="228600" y="323850"/>
                    </a:cubicBezTo>
                    <a:lnTo>
                      <a:pt x="228600" y="342900"/>
                    </a:lnTo>
                    <a:lnTo>
                      <a:pt x="361950" y="342900"/>
                    </a:lnTo>
                    <a:cubicBezTo>
                      <a:pt x="372428" y="342900"/>
                      <a:pt x="381000" y="334328"/>
                      <a:pt x="381000" y="323850"/>
                    </a:cubicBezTo>
                    <a:lnTo>
                      <a:pt x="381000" y="142875"/>
                    </a:lnTo>
                    <a:lnTo>
                      <a:pt x="333375" y="142875"/>
                    </a:lnTo>
                    <a:cubicBezTo>
                      <a:pt x="333375" y="63818"/>
                      <a:pt x="269558" y="0"/>
                      <a:pt x="190500" y="0"/>
                    </a:cubicBezTo>
                    <a:cubicBezTo>
                      <a:pt x="111443" y="0"/>
                      <a:pt x="47625" y="63818"/>
                      <a:pt x="47625" y="142875"/>
                    </a:cubicBezTo>
                    <a:lnTo>
                      <a:pt x="0" y="142875"/>
                    </a:lnTo>
                    <a:lnTo>
                      <a:pt x="0" y="323850"/>
                    </a:lnTo>
                    <a:close/>
                  </a:path>
                </a:pathLst>
              </a:custGeom>
              <a:solidFill>
                <a:schemeClr val="bg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D5D02FC-31FE-49D2-A0F6-E9826AEF518B}"/>
                  </a:ext>
                </a:extLst>
              </p:cNvPr>
              <p:cNvSpPr/>
              <p:nvPr/>
            </p:nvSpPr>
            <p:spPr>
              <a:xfrm>
                <a:off x="7908762" y="657225"/>
                <a:ext cx="304800" cy="142875"/>
              </a:xfrm>
              <a:custGeom>
                <a:avLst/>
                <a:gdLst>
                  <a:gd name="connsiteX0" fmla="*/ 292418 w 304800"/>
                  <a:gd name="connsiteY0" fmla="*/ 0 h 142875"/>
                  <a:gd name="connsiteX1" fmla="*/ 12382 w 304800"/>
                  <a:gd name="connsiteY1" fmla="*/ 0 h 142875"/>
                  <a:gd name="connsiteX2" fmla="*/ 0 w 304800"/>
                  <a:gd name="connsiteY2" fmla="*/ 12383 h 142875"/>
                  <a:gd name="connsiteX3" fmla="*/ 0 w 304800"/>
                  <a:gd name="connsiteY3" fmla="*/ 142875 h 142875"/>
                  <a:gd name="connsiteX4" fmla="*/ 304800 w 304800"/>
                  <a:gd name="connsiteY4" fmla="*/ 142875 h 142875"/>
                  <a:gd name="connsiteX5" fmla="*/ 304800 w 304800"/>
                  <a:gd name="connsiteY5" fmla="*/ 12383 h 142875"/>
                  <a:gd name="connsiteX6" fmla="*/ 292418 w 304800"/>
                  <a:gd name="connsiteY6" fmla="*/ 0 h 142875"/>
                  <a:gd name="connsiteX7" fmla="*/ 292418 w 3048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142875">
                    <a:moveTo>
                      <a:pt x="292418" y="0"/>
                    </a:moveTo>
                    <a:lnTo>
                      <a:pt x="12382" y="0"/>
                    </a:lnTo>
                    <a:cubicBezTo>
                      <a:pt x="5715" y="0"/>
                      <a:pt x="0" y="5715"/>
                      <a:pt x="0" y="12383"/>
                    </a:cubicBezTo>
                    <a:lnTo>
                      <a:pt x="0" y="142875"/>
                    </a:lnTo>
                    <a:lnTo>
                      <a:pt x="304800" y="142875"/>
                    </a:lnTo>
                    <a:lnTo>
                      <a:pt x="304800" y="12383"/>
                    </a:lnTo>
                    <a:cubicBezTo>
                      <a:pt x="304800" y="5715"/>
                      <a:pt x="299085" y="0"/>
                      <a:pt x="292418" y="0"/>
                    </a:cubicBezTo>
                    <a:lnTo>
                      <a:pt x="292418" y="0"/>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2C633CD-23CF-4ED1-991D-C54F52D8C013}"/>
                  </a:ext>
                </a:extLst>
              </p:cNvPr>
              <p:cNvSpPr/>
              <p:nvPr/>
            </p:nvSpPr>
            <p:spPr>
              <a:xfrm>
                <a:off x="7737312" y="191453"/>
                <a:ext cx="647700" cy="600075"/>
              </a:xfrm>
              <a:custGeom>
                <a:avLst/>
                <a:gdLst>
                  <a:gd name="connsiteX0" fmla="*/ 609600 w 647700"/>
                  <a:gd name="connsiteY0" fmla="*/ 294323 h 600075"/>
                  <a:gd name="connsiteX1" fmla="*/ 590550 w 647700"/>
                  <a:gd name="connsiteY1" fmla="*/ 294323 h 600075"/>
                  <a:gd name="connsiteX2" fmla="*/ 590550 w 647700"/>
                  <a:gd name="connsiteY2" fmla="*/ 65723 h 600075"/>
                  <a:gd name="connsiteX3" fmla="*/ 552450 w 647700"/>
                  <a:gd name="connsiteY3" fmla="*/ 0 h 600075"/>
                  <a:gd name="connsiteX4" fmla="*/ 552450 w 647700"/>
                  <a:gd name="connsiteY4" fmla="*/ 170498 h 600075"/>
                  <a:gd name="connsiteX5" fmla="*/ 495300 w 647700"/>
                  <a:gd name="connsiteY5" fmla="*/ 227648 h 600075"/>
                  <a:gd name="connsiteX6" fmla="*/ 361950 w 647700"/>
                  <a:gd name="connsiteY6" fmla="*/ 227648 h 600075"/>
                  <a:gd name="connsiteX7" fmla="*/ 361950 w 647700"/>
                  <a:gd name="connsiteY7" fmla="*/ 246698 h 600075"/>
                  <a:gd name="connsiteX8" fmla="*/ 342900 w 647700"/>
                  <a:gd name="connsiteY8" fmla="*/ 265748 h 600075"/>
                  <a:gd name="connsiteX9" fmla="*/ 304800 w 647700"/>
                  <a:gd name="connsiteY9" fmla="*/ 265748 h 600075"/>
                  <a:gd name="connsiteX10" fmla="*/ 285750 w 647700"/>
                  <a:gd name="connsiteY10" fmla="*/ 246698 h 600075"/>
                  <a:gd name="connsiteX11" fmla="*/ 285750 w 647700"/>
                  <a:gd name="connsiteY11" fmla="*/ 227648 h 600075"/>
                  <a:gd name="connsiteX12" fmla="*/ 152400 w 647700"/>
                  <a:gd name="connsiteY12" fmla="*/ 227648 h 600075"/>
                  <a:gd name="connsiteX13" fmla="*/ 95250 w 647700"/>
                  <a:gd name="connsiteY13" fmla="*/ 170498 h 600075"/>
                  <a:gd name="connsiteX14" fmla="*/ 95250 w 647700"/>
                  <a:gd name="connsiteY14" fmla="*/ 0 h 600075"/>
                  <a:gd name="connsiteX15" fmla="*/ 57150 w 647700"/>
                  <a:gd name="connsiteY15" fmla="*/ 65723 h 600075"/>
                  <a:gd name="connsiteX16" fmla="*/ 57150 w 647700"/>
                  <a:gd name="connsiteY16" fmla="*/ 294323 h 600075"/>
                  <a:gd name="connsiteX17" fmla="*/ 38100 w 647700"/>
                  <a:gd name="connsiteY17" fmla="*/ 294323 h 600075"/>
                  <a:gd name="connsiteX18" fmla="*/ 0 w 647700"/>
                  <a:gd name="connsiteY18" fmla="*/ 332423 h 600075"/>
                  <a:gd name="connsiteX19" fmla="*/ 0 w 647700"/>
                  <a:gd name="connsiteY19" fmla="*/ 484823 h 600075"/>
                  <a:gd name="connsiteX20" fmla="*/ 38100 w 647700"/>
                  <a:gd name="connsiteY20" fmla="*/ 522923 h 600075"/>
                  <a:gd name="connsiteX21" fmla="*/ 57150 w 647700"/>
                  <a:gd name="connsiteY21" fmla="*/ 522923 h 600075"/>
                  <a:gd name="connsiteX22" fmla="*/ 57150 w 647700"/>
                  <a:gd name="connsiteY22" fmla="*/ 570548 h 600075"/>
                  <a:gd name="connsiteX23" fmla="*/ 95250 w 647700"/>
                  <a:gd name="connsiteY23" fmla="*/ 608648 h 600075"/>
                  <a:gd name="connsiteX24" fmla="*/ 133350 w 647700"/>
                  <a:gd name="connsiteY24" fmla="*/ 608648 h 600075"/>
                  <a:gd name="connsiteX25" fmla="*/ 133350 w 647700"/>
                  <a:gd name="connsiteY25" fmla="*/ 478155 h 600075"/>
                  <a:gd name="connsiteX26" fmla="*/ 183833 w 647700"/>
                  <a:gd name="connsiteY26" fmla="*/ 427673 h 600075"/>
                  <a:gd name="connsiteX27" fmla="*/ 464820 w 647700"/>
                  <a:gd name="connsiteY27" fmla="*/ 427673 h 600075"/>
                  <a:gd name="connsiteX28" fmla="*/ 515303 w 647700"/>
                  <a:gd name="connsiteY28" fmla="*/ 478155 h 600075"/>
                  <a:gd name="connsiteX29" fmla="*/ 515303 w 647700"/>
                  <a:gd name="connsiteY29" fmla="*/ 608648 h 600075"/>
                  <a:gd name="connsiteX30" fmla="*/ 553403 w 647700"/>
                  <a:gd name="connsiteY30" fmla="*/ 608648 h 600075"/>
                  <a:gd name="connsiteX31" fmla="*/ 591503 w 647700"/>
                  <a:gd name="connsiteY31" fmla="*/ 570548 h 600075"/>
                  <a:gd name="connsiteX32" fmla="*/ 591503 w 647700"/>
                  <a:gd name="connsiteY32" fmla="*/ 522923 h 600075"/>
                  <a:gd name="connsiteX33" fmla="*/ 610553 w 647700"/>
                  <a:gd name="connsiteY33" fmla="*/ 522923 h 600075"/>
                  <a:gd name="connsiteX34" fmla="*/ 648653 w 647700"/>
                  <a:gd name="connsiteY34" fmla="*/ 484823 h 600075"/>
                  <a:gd name="connsiteX35" fmla="*/ 648653 w 647700"/>
                  <a:gd name="connsiteY35" fmla="*/ 332423 h 600075"/>
                  <a:gd name="connsiteX36" fmla="*/ 609600 w 647700"/>
                  <a:gd name="connsiteY36" fmla="*/ 294323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7700" h="600075">
                    <a:moveTo>
                      <a:pt x="609600" y="294323"/>
                    </a:moveTo>
                    <a:lnTo>
                      <a:pt x="590550" y="294323"/>
                    </a:lnTo>
                    <a:lnTo>
                      <a:pt x="590550" y="65723"/>
                    </a:lnTo>
                    <a:cubicBezTo>
                      <a:pt x="590550" y="38100"/>
                      <a:pt x="576263" y="13335"/>
                      <a:pt x="552450" y="0"/>
                    </a:cubicBezTo>
                    <a:lnTo>
                      <a:pt x="552450" y="170498"/>
                    </a:lnTo>
                    <a:cubicBezTo>
                      <a:pt x="552450" y="201930"/>
                      <a:pt x="526733" y="227648"/>
                      <a:pt x="495300" y="227648"/>
                    </a:cubicBezTo>
                    <a:lnTo>
                      <a:pt x="361950" y="227648"/>
                    </a:lnTo>
                    <a:lnTo>
                      <a:pt x="361950" y="246698"/>
                    </a:lnTo>
                    <a:cubicBezTo>
                      <a:pt x="361950" y="257175"/>
                      <a:pt x="353378" y="265748"/>
                      <a:pt x="342900" y="265748"/>
                    </a:cubicBezTo>
                    <a:lnTo>
                      <a:pt x="304800" y="265748"/>
                    </a:lnTo>
                    <a:cubicBezTo>
                      <a:pt x="294323" y="265748"/>
                      <a:pt x="285750" y="257175"/>
                      <a:pt x="285750" y="246698"/>
                    </a:cubicBezTo>
                    <a:lnTo>
                      <a:pt x="285750" y="227648"/>
                    </a:lnTo>
                    <a:lnTo>
                      <a:pt x="152400" y="227648"/>
                    </a:lnTo>
                    <a:cubicBezTo>
                      <a:pt x="120968" y="227648"/>
                      <a:pt x="95250" y="201930"/>
                      <a:pt x="95250" y="170498"/>
                    </a:cubicBezTo>
                    <a:lnTo>
                      <a:pt x="95250" y="0"/>
                    </a:lnTo>
                    <a:cubicBezTo>
                      <a:pt x="71438" y="13335"/>
                      <a:pt x="57150" y="39053"/>
                      <a:pt x="57150" y="65723"/>
                    </a:cubicBezTo>
                    <a:lnTo>
                      <a:pt x="57150" y="294323"/>
                    </a:lnTo>
                    <a:lnTo>
                      <a:pt x="38100" y="294323"/>
                    </a:lnTo>
                    <a:cubicBezTo>
                      <a:pt x="17145" y="294323"/>
                      <a:pt x="0" y="311468"/>
                      <a:pt x="0" y="332423"/>
                    </a:cubicBezTo>
                    <a:lnTo>
                      <a:pt x="0" y="484823"/>
                    </a:lnTo>
                    <a:cubicBezTo>
                      <a:pt x="0" y="505777"/>
                      <a:pt x="17145" y="522923"/>
                      <a:pt x="38100" y="522923"/>
                    </a:cubicBezTo>
                    <a:lnTo>
                      <a:pt x="57150" y="522923"/>
                    </a:lnTo>
                    <a:lnTo>
                      <a:pt x="57150" y="570548"/>
                    </a:lnTo>
                    <a:cubicBezTo>
                      <a:pt x="57150" y="591502"/>
                      <a:pt x="74295" y="608648"/>
                      <a:pt x="95250" y="608648"/>
                    </a:cubicBezTo>
                    <a:lnTo>
                      <a:pt x="133350" y="608648"/>
                    </a:lnTo>
                    <a:lnTo>
                      <a:pt x="133350" y="478155"/>
                    </a:lnTo>
                    <a:cubicBezTo>
                      <a:pt x="133350" y="450533"/>
                      <a:pt x="156210" y="427673"/>
                      <a:pt x="183833" y="427673"/>
                    </a:cubicBezTo>
                    <a:lnTo>
                      <a:pt x="464820" y="427673"/>
                    </a:lnTo>
                    <a:cubicBezTo>
                      <a:pt x="492442" y="427673"/>
                      <a:pt x="515303" y="450533"/>
                      <a:pt x="515303" y="478155"/>
                    </a:cubicBezTo>
                    <a:lnTo>
                      <a:pt x="515303" y="608648"/>
                    </a:lnTo>
                    <a:lnTo>
                      <a:pt x="553403" y="608648"/>
                    </a:lnTo>
                    <a:cubicBezTo>
                      <a:pt x="574358" y="608648"/>
                      <a:pt x="591503" y="591502"/>
                      <a:pt x="591503" y="570548"/>
                    </a:cubicBezTo>
                    <a:lnTo>
                      <a:pt x="591503" y="522923"/>
                    </a:lnTo>
                    <a:lnTo>
                      <a:pt x="610553" y="522923"/>
                    </a:lnTo>
                    <a:cubicBezTo>
                      <a:pt x="631508" y="522923"/>
                      <a:pt x="648653" y="505777"/>
                      <a:pt x="648653" y="484823"/>
                    </a:cubicBezTo>
                    <a:lnTo>
                      <a:pt x="648653" y="332423"/>
                    </a:lnTo>
                    <a:cubicBezTo>
                      <a:pt x="647700" y="311468"/>
                      <a:pt x="630555" y="294323"/>
                      <a:pt x="609600" y="294323"/>
                    </a:cubicBezTo>
                    <a:close/>
                  </a:path>
                </a:pathLst>
              </a:custGeom>
              <a:solidFill>
                <a:schemeClr val="bg1"/>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025325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9B5BF530-1E89-4D48-BF95-9834898DE21B}"/>
              </a:ext>
            </a:extLst>
          </p:cNvPr>
          <p:cNvSpPr>
            <a:spLocks noGrp="1" noChangeArrowheads="1"/>
          </p:cNvSpPr>
          <p:nvPr>
            <p:ph type="body" idx="1"/>
          </p:nvPr>
        </p:nvSpPr>
        <p:spPr/>
        <p:txBody>
          <a:bodyPr/>
          <a:lstStyle/>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Safety </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Permanency </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Permanency Planning</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Well-being </a:t>
            </a:r>
          </a:p>
        </p:txBody>
      </p:sp>
      <p:sp>
        <p:nvSpPr>
          <p:cNvPr id="2" name="Text Placeholder 1">
            <a:extLst>
              <a:ext uri="{FF2B5EF4-FFF2-40B4-BE49-F238E27FC236}">
                <a16:creationId xmlns:a16="http://schemas.microsoft.com/office/drawing/2014/main" id="{467C1134-19A0-4B3D-AC68-03DC071E2AF3}"/>
              </a:ext>
            </a:extLst>
          </p:cNvPr>
          <p:cNvSpPr>
            <a:spLocks noGrp="1"/>
          </p:cNvSpPr>
          <p:nvPr>
            <p:ph type="body" idx="13"/>
          </p:nvPr>
        </p:nvSpPr>
        <p:spPr/>
        <p:txBody>
          <a:bodyPr/>
          <a:lstStyle/>
          <a:p>
            <a:r>
              <a:rPr lang="en-US" altLang="en-US" dirty="0"/>
              <a:t>Important Definitions</a:t>
            </a:r>
            <a:endParaRPr lang="en-US" dirty="0"/>
          </a:p>
        </p:txBody>
      </p:sp>
      <p:sp>
        <p:nvSpPr>
          <p:cNvPr id="3" name="Text Placeholder 2">
            <a:extLst>
              <a:ext uri="{FF2B5EF4-FFF2-40B4-BE49-F238E27FC236}">
                <a16:creationId xmlns:a16="http://schemas.microsoft.com/office/drawing/2014/main" id="{D6BB8563-6BC4-4E0C-BB49-F41866A703D2}"/>
              </a:ext>
            </a:extLst>
          </p:cNvPr>
          <p:cNvSpPr>
            <a:spLocks noGrp="1"/>
          </p:cNvSpPr>
          <p:nvPr>
            <p:ph type="body" idx="14"/>
          </p:nvPr>
        </p:nvSpPr>
        <p:spPr/>
        <p:txBody>
          <a:bodyPr/>
          <a:lstStyle/>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Foster Care</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Adoption</a:t>
            </a:r>
          </a:p>
          <a:p>
            <a:pPr marL="685775" lvl="1" indent="-342900">
              <a:spcBef>
                <a:spcPts val="0"/>
              </a:spcBef>
              <a:spcAft>
                <a:spcPts val="1800"/>
              </a:spcAft>
              <a:buFont typeface="Arial" panose="020B0604020202020204" pitchFamily="34" charset="0"/>
              <a:buChar char="•"/>
            </a:pPr>
            <a:r>
              <a:rPr lang="en-US" altLang="en-US" sz="2400" b="1" dirty="0">
                <a:solidFill>
                  <a:srgbClr val="646569"/>
                </a:solidFill>
              </a:rPr>
              <a:t>Concurrent Planning</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457200" y="1665975"/>
            <a:ext cx="4572000" cy="2591699"/>
          </a:xfrm>
        </p:spPr>
        <p:txBody>
          <a:bodyPr>
            <a:normAutofit fontScale="90000"/>
          </a:bodyPr>
          <a:lstStyle/>
          <a:p>
            <a:r>
              <a:rPr lang="en-US" sz="3600" dirty="0"/>
              <a:t>Meeting 9</a:t>
            </a:r>
            <a:br>
              <a:rPr lang="en-US" dirty="0"/>
            </a:br>
            <a:r>
              <a:rPr lang="en-US" sz="2800" dirty="0"/>
              <a:t>Teamwork and Partnership in Foster Care and Adoption </a:t>
            </a:r>
            <a:br>
              <a:rPr lang="en-US" sz="2800" dirty="0"/>
            </a:br>
            <a:br>
              <a:rPr lang="en-US" sz="2800" dirty="0"/>
            </a:br>
            <a:endParaRPr lang="en-US" sz="2800" dirty="0"/>
          </a:p>
        </p:txBody>
      </p:sp>
      <p:pic>
        <p:nvPicPr>
          <p:cNvPr id="6" name="Picture 2">
            <a:extLst>
              <a:ext uri="{FF2B5EF4-FFF2-40B4-BE49-F238E27FC236}">
                <a16:creationId xmlns:a16="http://schemas.microsoft.com/office/drawing/2014/main" id="{2E8A2DEA-CFFC-4DEE-8044-7CEB21DC7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10200" y="1612384"/>
            <a:ext cx="3657600" cy="269887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2976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FC50B1-9B6E-46FF-9B34-EAE1557748B4}"/>
              </a:ext>
            </a:extLst>
          </p:cNvPr>
          <p:cNvSpPr>
            <a:spLocks noGrp="1"/>
          </p:cNvSpPr>
          <p:nvPr>
            <p:ph type="body" idx="1"/>
          </p:nvPr>
        </p:nvSpPr>
        <p:spPr>
          <a:xfrm>
            <a:off x="152400" y="1428750"/>
            <a:ext cx="4338530" cy="2895602"/>
          </a:xfrm>
        </p:spPr>
        <p:txBody>
          <a:bodyPr/>
          <a:lstStyle/>
          <a:p>
            <a:r>
              <a:rPr lang="en-US" sz="2800" u="sng" dirty="0">
                <a:solidFill>
                  <a:srgbClr val="553278"/>
                </a:solidFill>
              </a:rPr>
              <a:t>Teamwork</a:t>
            </a:r>
            <a:r>
              <a:rPr lang="en-US" dirty="0">
                <a:solidFill>
                  <a:srgbClr val="553278"/>
                </a:solidFill>
              </a:rPr>
              <a:t> </a:t>
            </a:r>
            <a:r>
              <a:rPr lang="en-US" dirty="0"/>
              <a:t>– a process involving at least two people working with a coordinated plan to reach the same goal. Team members have different roles and responsibilities they can be relied upon to do. </a:t>
            </a:r>
          </a:p>
        </p:txBody>
      </p:sp>
      <p:sp>
        <p:nvSpPr>
          <p:cNvPr id="7" name="Text Placeholder 6">
            <a:extLst>
              <a:ext uri="{FF2B5EF4-FFF2-40B4-BE49-F238E27FC236}">
                <a16:creationId xmlns:a16="http://schemas.microsoft.com/office/drawing/2014/main" id="{E5E69F47-0381-4B81-A4AE-0CBD4D1FC082}"/>
              </a:ext>
            </a:extLst>
          </p:cNvPr>
          <p:cNvSpPr>
            <a:spLocks noGrp="1"/>
          </p:cNvSpPr>
          <p:nvPr>
            <p:ph type="body" idx="13"/>
          </p:nvPr>
        </p:nvSpPr>
        <p:spPr>
          <a:xfrm>
            <a:off x="152400" y="438152"/>
            <a:ext cx="8686800" cy="638175"/>
          </a:xfrm>
        </p:spPr>
        <p:txBody>
          <a:bodyPr/>
          <a:lstStyle/>
          <a:p>
            <a:r>
              <a:rPr lang="en-US" altLang="en-US" dirty="0"/>
              <a:t>Partnership Building and Teamwork in Foster Care</a:t>
            </a:r>
            <a:endParaRPr lang="en-US" dirty="0"/>
          </a:p>
        </p:txBody>
      </p:sp>
      <p:grpSp>
        <p:nvGrpSpPr>
          <p:cNvPr id="3" name="Group 2">
            <a:extLst>
              <a:ext uri="{FF2B5EF4-FFF2-40B4-BE49-F238E27FC236}">
                <a16:creationId xmlns:a16="http://schemas.microsoft.com/office/drawing/2014/main" id="{7CBD4D4D-EA76-4334-84CE-D72A116DFC2D}"/>
              </a:ext>
            </a:extLst>
          </p:cNvPr>
          <p:cNvGrpSpPr/>
          <p:nvPr/>
        </p:nvGrpSpPr>
        <p:grpSpPr>
          <a:xfrm>
            <a:off x="4406167" y="1555747"/>
            <a:ext cx="4356833" cy="2705163"/>
            <a:chOff x="4275197" y="1631947"/>
            <a:chExt cx="4356833" cy="2705163"/>
          </a:xfrm>
        </p:grpSpPr>
        <p:sp>
          <p:nvSpPr>
            <p:cNvPr id="2" name="Oval 1">
              <a:extLst>
                <a:ext uri="{FF2B5EF4-FFF2-40B4-BE49-F238E27FC236}">
                  <a16:creationId xmlns:a16="http://schemas.microsoft.com/office/drawing/2014/main" id="{E6F3B739-7BA2-421C-BCCA-550F89228ECB}"/>
                </a:ext>
              </a:extLst>
            </p:cNvPr>
            <p:cNvSpPr/>
            <p:nvPr/>
          </p:nvSpPr>
          <p:spPr>
            <a:xfrm>
              <a:off x="4506518" y="1841499"/>
              <a:ext cx="3886194" cy="2349499"/>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85D629E-D910-4B00-9346-19D0FEDC225B}"/>
                </a:ext>
              </a:extLst>
            </p:cNvPr>
            <p:cNvSpPr/>
            <p:nvPr/>
          </p:nvSpPr>
          <p:spPr>
            <a:xfrm>
              <a:off x="6000123" y="2749546"/>
              <a:ext cx="914400" cy="5334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Goal</a:t>
              </a:r>
            </a:p>
          </p:txBody>
        </p:sp>
        <p:cxnSp>
          <p:nvCxnSpPr>
            <p:cNvPr id="19" name="Straight Arrow Connector 18">
              <a:extLst>
                <a:ext uri="{FF2B5EF4-FFF2-40B4-BE49-F238E27FC236}">
                  <a16:creationId xmlns:a16="http://schemas.microsoft.com/office/drawing/2014/main" id="{D13BBAD8-9BCE-4601-8FE6-39385474DCE1}"/>
                </a:ext>
              </a:extLst>
            </p:cNvPr>
            <p:cNvCxnSpPr>
              <a:cxnSpLocks/>
            </p:cNvCxnSpPr>
            <p:nvPr/>
          </p:nvCxnSpPr>
          <p:spPr>
            <a:xfrm>
              <a:off x="5893195" y="2306089"/>
              <a:ext cx="163030" cy="347551"/>
            </a:xfrm>
            <a:prstGeom prst="straightConnector1">
              <a:avLst/>
            </a:prstGeom>
            <a:ln w="25400">
              <a:solidFill>
                <a:schemeClr val="accent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0A1671D-F8E8-4820-8528-9F6D07D999EE}"/>
                </a:ext>
              </a:extLst>
            </p:cNvPr>
            <p:cNvCxnSpPr>
              <a:cxnSpLocks/>
            </p:cNvCxnSpPr>
            <p:nvPr/>
          </p:nvCxnSpPr>
          <p:spPr>
            <a:xfrm flipH="1">
              <a:off x="7026820" y="3016246"/>
              <a:ext cx="844077" cy="0"/>
            </a:xfrm>
            <a:prstGeom prst="straightConnector1">
              <a:avLst/>
            </a:prstGeom>
            <a:ln w="25400">
              <a:solidFill>
                <a:schemeClr val="accent4"/>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196F0E1-029A-458B-84BF-6B5598ED141D}"/>
                </a:ext>
              </a:extLst>
            </p:cNvPr>
            <p:cNvGrpSpPr/>
            <p:nvPr/>
          </p:nvGrpSpPr>
          <p:grpSpPr>
            <a:xfrm>
              <a:off x="4275197" y="2708640"/>
              <a:ext cx="648295" cy="615215"/>
              <a:chOff x="1836836" y="1680"/>
              <a:chExt cx="648295" cy="615215"/>
            </a:xfrm>
          </p:grpSpPr>
          <p:sp>
            <p:nvSpPr>
              <p:cNvPr id="14" name="Flowchart: Connector 13">
                <a:extLst>
                  <a:ext uri="{FF2B5EF4-FFF2-40B4-BE49-F238E27FC236}">
                    <a16:creationId xmlns:a16="http://schemas.microsoft.com/office/drawing/2014/main" id="{489D0535-4A3F-474B-B284-A51A9194DC11}"/>
                  </a:ext>
                </a:extLst>
              </p:cNvPr>
              <p:cNvSpPr/>
              <p:nvPr/>
            </p:nvSpPr>
            <p:spPr>
              <a:xfrm>
                <a:off x="1836836" y="1680"/>
                <a:ext cx="648295" cy="615215"/>
              </a:xfrm>
              <a:prstGeom prst="flowChartConnector">
                <a:avLst/>
              </a:prstGeom>
              <a:solidFill>
                <a:schemeClr val="bg1"/>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Flowchart: Connector 4">
                <a:extLst>
                  <a:ext uri="{FF2B5EF4-FFF2-40B4-BE49-F238E27FC236}">
                    <a16:creationId xmlns:a16="http://schemas.microsoft.com/office/drawing/2014/main" id="{CA127B3A-BA0E-4A0D-9BA1-1C9E7E5DC8BF}"/>
                  </a:ext>
                </a:extLst>
              </p:cNvPr>
              <p:cNvSpPr txBox="1"/>
              <p:nvPr/>
            </p:nvSpPr>
            <p:spPr>
              <a:xfrm>
                <a:off x="1931777" y="91776"/>
                <a:ext cx="458413" cy="435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R/R</a:t>
                </a:r>
              </a:p>
            </p:txBody>
          </p:sp>
        </p:grpSp>
        <p:grpSp>
          <p:nvGrpSpPr>
            <p:cNvPr id="16" name="Group 15">
              <a:extLst>
                <a:ext uri="{FF2B5EF4-FFF2-40B4-BE49-F238E27FC236}">
                  <a16:creationId xmlns:a16="http://schemas.microsoft.com/office/drawing/2014/main" id="{950F42A1-F5A8-4E90-AF8D-61F67C265A04}"/>
                </a:ext>
              </a:extLst>
            </p:cNvPr>
            <p:cNvGrpSpPr/>
            <p:nvPr/>
          </p:nvGrpSpPr>
          <p:grpSpPr>
            <a:xfrm>
              <a:off x="5339841" y="3721895"/>
              <a:ext cx="648295" cy="615215"/>
              <a:chOff x="1836836" y="1680"/>
              <a:chExt cx="648295" cy="615215"/>
            </a:xfrm>
          </p:grpSpPr>
          <p:sp>
            <p:nvSpPr>
              <p:cNvPr id="17" name="Flowchart: Connector 16">
                <a:extLst>
                  <a:ext uri="{FF2B5EF4-FFF2-40B4-BE49-F238E27FC236}">
                    <a16:creationId xmlns:a16="http://schemas.microsoft.com/office/drawing/2014/main" id="{E6F3F167-79F0-4D48-90C2-319E6C38DDAA}"/>
                  </a:ext>
                </a:extLst>
              </p:cNvPr>
              <p:cNvSpPr/>
              <p:nvPr/>
            </p:nvSpPr>
            <p:spPr>
              <a:xfrm>
                <a:off x="1836836" y="1680"/>
                <a:ext cx="648295" cy="615215"/>
              </a:xfrm>
              <a:prstGeom prst="flowChartConnector">
                <a:avLst/>
              </a:prstGeom>
              <a:solidFill>
                <a:schemeClr val="bg1"/>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Flowchart: Connector 4">
                <a:extLst>
                  <a:ext uri="{FF2B5EF4-FFF2-40B4-BE49-F238E27FC236}">
                    <a16:creationId xmlns:a16="http://schemas.microsoft.com/office/drawing/2014/main" id="{FFF2B99F-2814-424C-891C-957495F1E6E0}"/>
                  </a:ext>
                </a:extLst>
              </p:cNvPr>
              <p:cNvSpPr txBox="1"/>
              <p:nvPr/>
            </p:nvSpPr>
            <p:spPr>
              <a:xfrm>
                <a:off x="1931777" y="91776"/>
                <a:ext cx="458413" cy="435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R/R</a:t>
                </a:r>
              </a:p>
            </p:txBody>
          </p:sp>
        </p:grpSp>
        <p:grpSp>
          <p:nvGrpSpPr>
            <p:cNvPr id="20" name="Group 19">
              <a:extLst>
                <a:ext uri="{FF2B5EF4-FFF2-40B4-BE49-F238E27FC236}">
                  <a16:creationId xmlns:a16="http://schemas.microsoft.com/office/drawing/2014/main" id="{65804DE2-6CBA-4D88-B71B-54306A80BFC2}"/>
                </a:ext>
              </a:extLst>
            </p:cNvPr>
            <p:cNvGrpSpPr/>
            <p:nvPr/>
          </p:nvGrpSpPr>
          <p:grpSpPr>
            <a:xfrm>
              <a:off x="6906815" y="3721894"/>
              <a:ext cx="648295" cy="615215"/>
              <a:chOff x="1836836" y="1680"/>
              <a:chExt cx="648295" cy="615215"/>
            </a:xfrm>
          </p:grpSpPr>
          <p:sp>
            <p:nvSpPr>
              <p:cNvPr id="21" name="Flowchart: Connector 20">
                <a:extLst>
                  <a:ext uri="{FF2B5EF4-FFF2-40B4-BE49-F238E27FC236}">
                    <a16:creationId xmlns:a16="http://schemas.microsoft.com/office/drawing/2014/main" id="{6C407E87-EEEE-413C-A81B-94A37744EE4D}"/>
                  </a:ext>
                </a:extLst>
              </p:cNvPr>
              <p:cNvSpPr/>
              <p:nvPr/>
            </p:nvSpPr>
            <p:spPr>
              <a:xfrm>
                <a:off x="1836836" y="1680"/>
                <a:ext cx="648295" cy="615215"/>
              </a:xfrm>
              <a:prstGeom prst="flowChartConnector">
                <a:avLst/>
              </a:prstGeom>
              <a:solidFill>
                <a:schemeClr val="bg1"/>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Flowchart: Connector 4">
                <a:extLst>
                  <a:ext uri="{FF2B5EF4-FFF2-40B4-BE49-F238E27FC236}">
                    <a16:creationId xmlns:a16="http://schemas.microsoft.com/office/drawing/2014/main" id="{6C300725-B9EF-4E30-8680-96DC3F774217}"/>
                  </a:ext>
                </a:extLst>
              </p:cNvPr>
              <p:cNvSpPr txBox="1"/>
              <p:nvPr/>
            </p:nvSpPr>
            <p:spPr>
              <a:xfrm>
                <a:off x="1931777" y="91776"/>
                <a:ext cx="458413" cy="435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R/R</a:t>
                </a:r>
              </a:p>
            </p:txBody>
          </p:sp>
        </p:grpSp>
        <p:grpSp>
          <p:nvGrpSpPr>
            <p:cNvPr id="24" name="Group 23">
              <a:extLst>
                <a:ext uri="{FF2B5EF4-FFF2-40B4-BE49-F238E27FC236}">
                  <a16:creationId xmlns:a16="http://schemas.microsoft.com/office/drawing/2014/main" id="{13490727-92EB-4C42-8F00-8FA326C3AF8B}"/>
                </a:ext>
              </a:extLst>
            </p:cNvPr>
            <p:cNvGrpSpPr/>
            <p:nvPr/>
          </p:nvGrpSpPr>
          <p:grpSpPr>
            <a:xfrm>
              <a:off x="7983735" y="2708639"/>
              <a:ext cx="648295" cy="615215"/>
              <a:chOff x="1836836" y="1680"/>
              <a:chExt cx="648295" cy="615215"/>
            </a:xfrm>
          </p:grpSpPr>
          <p:sp>
            <p:nvSpPr>
              <p:cNvPr id="27" name="Flowchart: Connector 26">
                <a:extLst>
                  <a:ext uri="{FF2B5EF4-FFF2-40B4-BE49-F238E27FC236}">
                    <a16:creationId xmlns:a16="http://schemas.microsoft.com/office/drawing/2014/main" id="{D3059BBF-B5C7-42CF-9EDE-4DA74C734045}"/>
                  </a:ext>
                </a:extLst>
              </p:cNvPr>
              <p:cNvSpPr/>
              <p:nvPr/>
            </p:nvSpPr>
            <p:spPr>
              <a:xfrm>
                <a:off x="1836836" y="1680"/>
                <a:ext cx="648295" cy="615215"/>
              </a:xfrm>
              <a:prstGeom prst="flowChartConnector">
                <a:avLst/>
              </a:prstGeom>
              <a:solidFill>
                <a:schemeClr val="bg1"/>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Flowchart: Connector 4">
                <a:extLst>
                  <a:ext uri="{FF2B5EF4-FFF2-40B4-BE49-F238E27FC236}">
                    <a16:creationId xmlns:a16="http://schemas.microsoft.com/office/drawing/2014/main" id="{03039E27-B7A2-4171-B43F-CCC88FE97B8B}"/>
                  </a:ext>
                </a:extLst>
              </p:cNvPr>
              <p:cNvSpPr txBox="1"/>
              <p:nvPr/>
            </p:nvSpPr>
            <p:spPr>
              <a:xfrm>
                <a:off x="1931777" y="91776"/>
                <a:ext cx="458413" cy="435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R/R</a:t>
                </a:r>
              </a:p>
            </p:txBody>
          </p:sp>
        </p:grpSp>
        <p:grpSp>
          <p:nvGrpSpPr>
            <p:cNvPr id="30" name="Group 29">
              <a:extLst>
                <a:ext uri="{FF2B5EF4-FFF2-40B4-BE49-F238E27FC236}">
                  <a16:creationId xmlns:a16="http://schemas.microsoft.com/office/drawing/2014/main" id="{CEBFC928-0239-4B1A-955C-DDDABA7AE6DA}"/>
                </a:ext>
              </a:extLst>
            </p:cNvPr>
            <p:cNvGrpSpPr/>
            <p:nvPr/>
          </p:nvGrpSpPr>
          <p:grpSpPr>
            <a:xfrm>
              <a:off x="6895505" y="1636107"/>
              <a:ext cx="648295" cy="615215"/>
              <a:chOff x="1836836" y="1680"/>
              <a:chExt cx="648295" cy="615215"/>
            </a:xfrm>
          </p:grpSpPr>
          <p:sp>
            <p:nvSpPr>
              <p:cNvPr id="31" name="Flowchart: Connector 30">
                <a:extLst>
                  <a:ext uri="{FF2B5EF4-FFF2-40B4-BE49-F238E27FC236}">
                    <a16:creationId xmlns:a16="http://schemas.microsoft.com/office/drawing/2014/main" id="{27387ED1-E28C-432A-A2B6-5BBD3C38E53B}"/>
                  </a:ext>
                </a:extLst>
              </p:cNvPr>
              <p:cNvSpPr/>
              <p:nvPr/>
            </p:nvSpPr>
            <p:spPr>
              <a:xfrm>
                <a:off x="1836836" y="1680"/>
                <a:ext cx="648295" cy="615215"/>
              </a:xfrm>
              <a:prstGeom prst="flowChartConnector">
                <a:avLst/>
              </a:prstGeom>
              <a:solidFill>
                <a:schemeClr val="bg1"/>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Flowchart: Connector 4">
                <a:extLst>
                  <a:ext uri="{FF2B5EF4-FFF2-40B4-BE49-F238E27FC236}">
                    <a16:creationId xmlns:a16="http://schemas.microsoft.com/office/drawing/2014/main" id="{B6F1A20A-D288-4221-BD83-28234511B298}"/>
                  </a:ext>
                </a:extLst>
              </p:cNvPr>
              <p:cNvSpPr txBox="1"/>
              <p:nvPr/>
            </p:nvSpPr>
            <p:spPr>
              <a:xfrm>
                <a:off x="1931777" y="91776"/>
                <a:ext cx="458413" cy="435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R/R</a:t>
                </a:r>
              </a:p>
            </p:txBody>
          </p:sp>
        </p:grpSp>
        <p:grpSp>
          <p:nvGrpSpPr>
            <p:cNvPr id="33" name="Group 32">
              <a:extLst>
                <a:ext uri="{FF2B5EF4-FFF2-40B4-BE49-F238E27FC236}">
                  <a16:creationId xmlns:a16="http://schemas.microsoft.com/office/drawing/2014/main" id="{88D65108-F423-41A5-B963-92633CDA2DF7}"/>
                </a:ext>
              </a:extLst>
            </p:cNvPr>
            <p:cNvGrpSpPr/>
            <p:nvPr/>
          </p:nvGrpSpPr>
          <p:grpSpPr>
            <a:xfrm>
              <a:off x="5342776" y="1631947"/>
              <a:ext cx="648295" cy="615215"/>
              <a:chOff x="1836836" y="1680"/>
              <a:chExt cx="648295" cy="615215"/>
            </a:xfrm>
          </p:grpSpPr>
          <p:sp>
            <p:nvSpPr>
              <p:cNvPr id="34" name="Flowchart: Connector 33">
                <a:extLst>
                  <a:ext uri="{FF2B5EF4-FFF2-40B4-BE49-F238E27FC236}">
                    <a16:creationId xmlns:a16="http://schemas.microsoft.com/office/drawing/2014/main" id="{0C1E4630-97C6-4DE6-9C3F-F08A76BC799A}"/>
                  </a:ext>
                </a:extLst>
              </p:cNvPr>
              <p:cNvSpPr/>
              <p:nvPr/>
            </p:nvSpPr>
            <p:spPr>
              <a:xfrm>
                <a:off x="1836836" y="1680"/>
                <a:ext cx="648295" cy="615215"/>
              </a:xfrm>
              <a:prstGeom prst="flowChartConnector">
                <a:avLst/>
              </a:prstGeom>
              <a:solidFill>
                <a:schemeClr val="bg1"/>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Flowchart: Connector 4">
                <a:extLst>
                  <a:ext uri="{FF2B5EF4-FFF2-40B4-BE49-F238E27FC236}">
                    <a16:creationId xmlns:a16="http://schemas.microsoft.com/office/drawing/2014/main" id="{36B02668-1524-48A9-94EF-D6E62F8C34A7}"/>
                  </a:ext>
                </a:extLst>
              </p:cNvPr>
              <p:cNvSpPr txBox="1"/>
              <p:nvPr/>
            </p:nvSpPr>
            <p:spPr>
              <a:xfrm>
                <a:off x="1931777" y="91776"/>
                <a:ext cx="458413" cy="435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R/R</a:t>
                </a:r>
              </a:p>
            </p:txBody>
          </p:sp>
        </p:grpSp>
        <p:cxnSp>
          <p:nvCxnSpPr>
            <p:cNvPr id="36" name="Straight Arrow Connector 35">
              <a:extLst>
                <a:ext uri="{FF2B5EF4-FFF2-40B4-BE49-F238E27FC236}">
                  <a16:creationId xmlns:a16="http://schemas.microsoft.com/office/drawing/2014/main" id="{8E23F46F-4515-42DC-9A8E-177B1E33D6F3}"/>
                </a:ext>
              </a:extLst>
            </p:cNvPr>
            <p:cNvCxnSpPr>
              <a:cxnSpLocks/>
            </p:cNvCxnSpPr>
            <p:nvPr/>
          </p:nvCxnSpPr>
          <p:spPr>
            <a:xfrm flipH="1">
              <a:off x="6852685" y="2295496"/>
              <a:ext cx="163030" cy="347551"/>
            </a:xfrm>
            <a:prstGeom prst="straightConnector1">
              <a:avLst/>
            </a:prstGeom>
            <a:ln w="25400">
              <a:solidFill>
                <a:schemeClr val="accent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7949DBE-8985-4AD5-96A4-7C82AE29A9AB}"/>
                </a:ext>
              </a:extLst>
            </p:cNvPr>
            <p:cNvCxnSpPr>
              <a:cxnSpLocks/>
            </p:cNvCxnSpPr>
            <p:nvPr/>
          </p:nvCxnSpPr>
          <p:spPr>
            <a:xfrm>
              <a:off x="5012743" y="3017149"/>
              <a:ext cx="844077" cy="0"/>
            </a:xfrm>
            <a:prstGeom prst="straightConnector1">
              <a:avLst/>
            </a:prstGeom>
            <a:ln w="25400">
              <a:solidFill>
                <a:schemeClr val="accent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3099852-5DC6-4FD2-9609-A49E8A8E4CF6}"/>
                </a:ext>
              </a:extLst>
            </p:cNvPr>
            <p:cNvCxnSpPr>
              <a:cxnSpLocks/>
            </p:cNvCxnSpPr>
            <p:nvPr/>
          </p:nvCxnSpPr>
          <p:spPr>
            <a:xfrm flipV="1">
              <a:off x="5887880" y="3367199"/>
              <a:ext cx="163030" cy="347551"/>
            </a:xfrm>
            <a:prstGeom prst="straightConnector1">
              <a:avLst/>
            </a:prstGeom>
            <a:ln w="25400">
              <a:solidFill>
                <a:schemeClr val="accent4"/>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3FD3123-E64A-4F22-95BE-F9052DCEC010}"/>
                </a:ext>
              </a:extLst>
            </p:cNvPr>
            <p:cNvCxnSpPr>
              <a:cxnSpLocks/>
            </p:cNvCxnSpPr>
            <p:nvPr/>
          </p:nvCxnSpPr>
          <p:spPr>
            <a:xfrm flipH="1" flipV="1">
              <a:off x="6847370" y="3356606"/>
              <a:ext cx="163030" cy="347551"/>
            </a:xfrm>
            <a:prstGeom prst="straightConnector1">
              <a:avLst/>
            </a:prstGeom>
            <a:ln w="25400">
              <a:solidFill>
                <a:schemeClr val="accent4"/>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9632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FE18A6-360C-400A-8604-3F911512382D}"/>
              </a:ext>
            </a:extLst>
          </p:cNvPr>
          <p:cNvSpPr>
            <a:spLocks noGrp="1"/>
          </p:cNvSpPr>
          <p:nvPr>
            <p:ph type="body" idx="13"/>
          </p:nvPr>
        </p:nvSpPr>
        <p:spPr>
          <a:xfrm>
            <a:off x="152400" y="438152"/>
            <a:ext cx="8686800" cy="1066798"/>
          </a:xfrm>
        </p:spPr>
        <p:txBody>
          <a:bodyPr/>
          <a:lstStyle/>
          <a:p>
            <a:r>
              <a:rPr lang="en-US" altLang="en-US" dirty="0"/>
              <a:t>Partnership Building and Teamwork in Foster Care (continued)</a:t>
            </a:r>
            <a:endParaRPr lang="en-US" dirty="0"/>
          </a:p>
          <a:p>
            <a:endParaRPr lang="en-US" dirty="0"/>
          </a:p>
        </p:txBody>
      </p:sp>
      <p:sp>
        <p:nvSpPr>
          <p:cNvPr id="10" name="Text Placeholder 9">
            <a:extLst>
              <a:ext uri="{FF2B5EF4-FFF2-40B4-BE49-F238E27FC236}">
                <a16:creationId xmlns:a16="http://schemas.microsoft.com/office/drawing/2014/main" id="{7C254F05-824C-48C5-B106-94789556BFC6}"/>
              </a:ext>
            </a:extLst>
          </p:cNvPr>
          <p:cNvSpPr>
            <a:spLocks noGrp="1"/>
          </p:cNvSpPr>
          <p:nvPr>
            <p:ph type="body" idx="1"/>
          </p:nvPr>
        </p:nvSpPr>
        <p:spPr/>
        <p:txBody>
          <a:bodyPr/>
          <a:lstStyle/>
          <a:p>
            <a:r>
              <a:rPr lang="en-US" sz="2800" u="sng" dirty="0">
                <a:solidFill>
                  <a:srgbClr val="553278"/>
                </a:solidFill>
              </a:rPr>
              <a:t>Partnership</a:t>
            </a:r>
            <a:r>
              <a:rPr lang="en-US" sz="2800" dirty="0">
                <a:solidFill>
                  <a:srgbClr val="553278"/>
                </a:solidFill>
              </a:rPr>
              <a:t> </a:t>
            </a:r>
            <a:r>
              <a:rPr lang="en-US" dirty="0"/>
              <a:t>– a relationship between two or more parties, each contributing something of value in order to receive benefits. Contributions and benefits are defined by a social contract.</a:t>
            </a:r>
          </a:p>
        </p:txBody>
      </p:sp>
      <p:grpSp>
        <p:nvGrpSpPr>
          <p:cNvPr id="12" name="Group 11">
            <a:extLst>
              <a:ext uri="{FF2B5EF4-FFF2-40B4-BE49-F238E27FC236}">
                <a16:creationId xmlns:a16="http://schemas.microsoft.com/office/drawing/2014/main" id="{B81CD488-2A77-4586-8B60-2421EFED95C6}"/>
              </a:ext>
            </a:extLst>
          </p:cNvPr>
          <p:cNvGrpSpPr/>
          <p:nvPr/>
        </p:nvGrpSpPr>
        <p:grpSpPr>
          <a:xfrm>
            <a:off x="2597943" y="3188493"/>
            <a:ext cx="3955257" cy="831057"/>
            <a:chOff x="2150270" y="3188493"/>
            <a:chExt cx="3955257" cy="831057"/>
          </a:xfrm>
        </p:grpSpPr>
        <p:sp>
          <p:nvSpPr>
            <p:cNvPr id="11" name="Oval 10">
              <a:extLst>
                <a:ext uri="{FF2B5EF4-FFF2-40B4-BE49-F238E27FC236}">
                  <a16:creationId xmlns:a16="http://schemas.microsoft.com/office/drawing/2014/main" id="{38AF714B-188D-430A-8570-28EA7442BED1}"/>
                </a:ext>
              </a:extLst>
            </p:cNvPr>
            <p:cNvSpPr/>
            <p:nvPr/>
          </p:nvSpPr>
          <p:spPr>
            <a:xfrm>
              <a:off x="2150270" y="3188493"/>
              <a:ext cx="831057" cy="831057"/>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A</a:t>
              </a:r>
            </a:p>
          </p:txBody>
        </p:sp>
        <p:sp>
          <p:nvSpPr>
            <p:cNvPr id="15" name="Oval 14">
              <a:extLst>
                <a:ext uri="{FF2B5EF4-FFF2-40B4-BE49-F238E27FC236}">
                  <a16:creationId xmlns:a16="http://schemas.microsoft.com/office/drawing/2014/main" id="{642F8DA1-E343-4478-88F9-A4E3466EE79A}"/>
                </a:ext>
              </a:extLst>
            </p:cNvPr>
            <p:cNvSpPr/>
            <p:nvPr/>
          </p:nvSpPr>
          <p:spPr>
            <a:xfrm>
              <a:off x="5274470" y="3188493"/>
              <a:ext cx="831057" cy="831057"/>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B</a:t>
              </a:r>
            </a:p>
          </p:txBody>
        </p:sp>
      </p:grpSp>
      <p:sp>
        <p:nvSpPr>
          <p:cNvPr id="13" name="TextBox 12">
            <a:extLst>
              <a:ext uri="{FF2B5EF4-FFF2-40B4-BE49-F238E27FC236}">
                <a16:creationId xmlns:a16="http://schemas.microsoft.com/office/drawing/2014/main" id="{7B7FD3E8-A83B-43A8-B5A3-4DC0694A97DA}"/>
              </a:ext>
            </a:extLst>
          </p:cNvPr>
          <p:cNvSpPr txBox="1"/>
          <p:nvPr/>
        </p:nvSpPr>
        <p:spPr>
          <a:xfrm>
            <a:off x="3636167" y="3419355"/>
            <a:ext cx="1905000" cy="369332"/>
          </a:xfrm>
          <a:prstGeom prst="rect">
            <a:avLst/>
          </a:prstGeom>
          <a:noFill/>
        </p:spPr>
        <p:txBody>
          <a:bodyPr wrap="square" rtlCol="0">
            <a:spAutoFit/>
          </a:bodyPr>
          <a:lstStyle/>
          <a:p>
            <a:pPr algn="ctr"/>
            <a:r>
              <a:rPr lang="en-US" b="1" dirty="0"/>
              <a:t>Social Contract</a:t>
            </a:r>
          </a:p>
        </p:txBody>
      </p:sp>
      <p:cxnSp>
        <p:nvCxnSpPr>
          <p:cNvPr id="16" name="Straight Arrow Connector 15">
            <a:extLst>
              <a:ext uri="{FF2B5EF4-FFF2-40B4-BE49-F238E27FC236}">
                <a16:creationId xmlns:a16="http://schemas.microsoft.com/office/drawing/2014/main" id="{D284E628-EFE8-45AD-9367-A06D4298E7FF}"/>
              </a:ext>
            </a:extLst>
          </p:cNvPr>
          <p:cNvCxnSpPr>
            <a:cxnSpLocks/>
          </p:cNvCxnSpPr>
          <p:nvPr/>
        </p:nvCxnSpPr>
        <p:spPr>
          <a:xfrm>
            <a:off x="3636167" y="3333750"/>
            <a:ext cx="1926433" cy="0"/>
          </a:xfrm>
          <a:prstGeom prst="straightConnector1">
            <a:avLst/>
          </a:prstGeom>
          <a:ln w="31750">
            <a:solidFill>
              <a:schemeClr val="accent3"/>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BF1D4B6-2E95-4B83-96FE-1C81A0192202}"/>
              </a:ext>
            </a:extLst>
          </p:cNvPr>
          <p:cNvCxnSpPr>
            <a:cxnSpLocks/>
          </p:cNvCxnSpPr>
          <p:nvPr/>
        </p:nvCxnSpPr>
        <p:spPr>
          <a:xfrm flipH="1">
            <a:off x="3608783" y="3867150"/>
            <a:ext cx="1926433" cy="0"/>
          </a:xfrm>
          <a:prstGeom prst="straightConnector1">
            <a:avLst/>
          </a:prstGeom>
          <a:ln w="31750">
            <a:solidFill>
              <a:schemeClr val="accent3"/>
            </a:solidFill>
            <a:tailEnd type="triangle" w="med"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a:extLst>
              <a:ext uri="{FF2B5EF4-FFF2-40B4-BE49-F238E27FC236}">
                <a16:creationId xmlns:a16="http://schemas.microsoft.com/office/drawing/2014/main" id="{EE78D7F8-D485-40A5-A0CA-1A680CCC51DF}"/>
              </a:ext>
            </a:extLst>
          </p:cNvPr>
          <p:cNvSpPr>
            <a:spLocks noGrp="1" noChangeArrowheads="1"/>
          </p:cNvSpPr>
          <p:nvPr>
            <p:ph type="body" idx="1"/>
          </p:nvPr>
        </p:nvSpPr>
        <p:spPr/>
        <p:txBody>
          <a:bodyPr/>
          <a:lstStyle/>
          <a:p>
            <a:pPr marL="685775" lvl="1" indent="-342900">
              <a:lnSpc>
                <a:spcPct val="75000"/>
              </a:lnSpc>
              <a:buFont typeface="Arial" panose="020B0604020202020204" pitchFamily="34" charset="0"/>
              <a:buChar char="•"/>
            </a:pPr>
            <a:r>
              <a:rPr lang="en-US" altLang="en-US" sz="2400" b="1" dirty="0">
                <a:solidFill>
                  <a:srgbClr val="646569"/>
                </a:solidFill>
              </a:rPr>
              <a:t>Foster Care</a:t>
            </a:r>
          </a:p>
          <a:p>
            <a:pPr marL="685775" lvl="1" indent="-342900">
              <a:lnSpc>
                <a:spcPct val="75000"/>
              </a:lnSpc>
              <a:buFont typeface="Arial" panose="020B0604020202020204" pitchFamily="34" charset="0"/>
              <a:buChar char="•"/>
            </a:pPr>
            <a:r>
              <a:rPr lang="en-US" altLang="en-US" sz="2400" b="1" dirty="0">
                <a:solidFill>
                  <a:srgbClr val="646569"/>
                </a:solidFill>
              </a:rPr>
              <a:t>Adoption</a:t>
            </a:r>
          </a:p>
          <a:p>
            <a:pPr marL="685775" lvl="1" indent="-342900">
              <a:lnSpc>
                <a:spcPct val="75000"/>
              </a:lnSpc>
              <a:buFont typeface="Arial" panose="020B0604020202020204" pitchFamily="34" charset="0"/>
              <a:buChar char="•"/>
            </a:pPr>
            <a:r>
              <a:rPr lang="en-US" altLang="en-US" sz="2400" b="1" dirty="0">
                <a:solidFill>
                  <a:srgbClr val="646569"/>
                </a:solidFill>
              </a:rPr>
              <a:t>Child Protective Services</a:t>
            </a:r>
          </a:p>
          <a:p>
            <a:pPr marL="685775" lvl="1" indent="-342900">
              <a:lnSpc>
                <a:spcPct val="75000"/>
              </a:lnSpc>
              <a:buFont typeface="Arial" panose="020B0604020202020204" pitchFamily="34" charset="0"/>
              <a:buChar char="•"/>
            </a:pPr>
            <a:r>
              <a:rPr lang="en-US" altLang="en-US" sz="2400" b="1" dirty="0">
                <a:solidFill>
                  <a:srgbClr val="646569"/>
                </a:solidFill>
              </a:rPr>
              <a:t>Termination of Parental Rights (TPR)</a:t>
            </a:r>
          </a:p>
          <a:p>
            <a:pPr marL="685775" lvl="1" indent="-342900">
              <a:lnSpc>
                <a:spcPct val="75000"/>
              </a:lnSpc>
              <a:buFont typeface="Arial" panose="020B0604020202020204" pitchFamily="34" charset="0"/>
              <a:buChar char="•"/>
            </a:pPr>
            <a:r>
              <a:rPr lang="en-US" altLang="en-US" sz="2400" b="1" dirty="0">
                <a:solidFill>
                  <a:srgbClr val="646569"/>
                </a:solidFill>
              </a:rPr>
              <a:t>Physical Abuse</a:t>
            </a:r>
          </a:p>
          <a:p>
            <a:pPr marL="685775" lvl="1" indent="-342900">
              <a:lnSpc>
                <a:spcPct val="75000"/>
              </a:lnSpc>
              <a:buFont typeface="Arial" panose="020B0604020202020204" pitchFamily="34" charset="0"/>
              <a:buChar char="•"/>
            </a:pPr>
            <a:r>
              <a:rPr lang="en-US" altLang="en-US" sz="2400" b="1" dirty="0">
                <a:solidFill>
                  <a:srgbClr val="646569"/>
                </a:solidFill>
              </a:rPr>
              <a:t>Sexual Abuse</a:t>
            </a:r>
          </a:p>
          <a:p>
            <a:pPr marL="685775" lvl="1" indent="-342900">
              <a:lnSpc>
                <a:spcPct val="75000"/>
              </a:lnSpc>
              <a:buFont typeface="Arial" panose="020B0604020202020204" pitchFamily="34" charset="0"/>
              <a:buChar char="•"/>
            </a:pPr>
            <a:r>
              <a:rPr lang="en-US" altLang="en-US" sz="2400" b="1" dirty="0">
                <a:solidFill>
                  <a:srgbClr val="646569"/>
                </a:solidFill>
              </a:rPr>
              <a:t>Neglect</a:t>
            </a:r>
          </a:p>
          <a:p>
            <a:pPr marL="685775" lvl="1" indent="-342900">
              <a:lnSpc>
                <a:spcPct val="75000"/>
              </a:lnSpc>
              <a:buFont typeface="Arial" panose="020B0604020202020204" pitchFamily="34" charset="0"/>
              <a:buChar char="•"/>
            </a:pPr>
            <a:r>
              <a:rPr lang="en-US" altLang="en-US" sz="2400" b="1" dirty="0">
                <a:solidFill>
                  <a:srgbClr val="646569"/>
                </a:solidFill>
              </a:rPr>
              <a:t>Well-being</a:t>
            </a:r>
          </a:p>
          <a:p>
            <a:pPr marL="685775" lvl="1" indent="-342900">
              <a:lnSpc>
                <a:spcPct val="75000"/>
              </a:lnSpc>
              <a:buFont typeface="Arial" panose="020B0604020202020204" pitchFamily="34" charset="0"/>
              <a:buChar char="•"/>
            </a:pPr>
            <a:r>
              <a:rPr lang="en-US" altLang="en-US" sz="2400" b="1" dirty="0">
                <a:solidFill>
                  <a:srgbClr val="646569"/>
                </a:solidFill>
              </a:rPr>
              <a:t>Permanence</a:t>
            </a:r>
          </a:p>
          <a:p>
            <a:pPr marL="685775" lvl="1" indent="-342900">
              <a:lnSpc>
                <a:spcPct val="75000"/>
              </a:lnSpc>
              <a:buFont typeface="Arial" panose="020B0604020202020204" pitchFamily="34" charset="0"/>
              <a:buChar char="•"/>
            </a:pPr>
            <a:r>
              <a:rPr lang="en-US" altLang="en-US" sz="2400" b="1" dirty="0">
                <a:solidFill>
                  <a:srgbClr val="646569"/>
                </a:solidFill>
              </a:rPr>
              <a:t>Permanency Planning</a:t>
            </a:r>
          </a:p>
        </p:txBody>
      </p:sp>
      <p:sp>
        <p:nvSpPr>
          <p:cNvPr id="2" name="Text Placeholder 1">
            <a:extLst>
              <a:ext uri="{FF2B5EF4-FFF2-40B4-BE49-F238E27FC236}">
                <a16:creationId xmlns:a16="http://schemas.microsoft.com/office/drawing/2014/main" id="{63D796F5-35BD-4BBB-B3E4-C959F3539806}"/>
              </a:ext>
            </a:extLst>
          </p:cNvPr>
          <p:cNvSpPr>
            <a:spLocks noGrp="1"/>
          </p:cNvSpPr>
          <p:nvPr>
            <p:ph type="body" idx="13"/>
          </p:nvPr>
        </p:nvSpPr>
        <p:spPr/>
        <p:txBody>
          <a:bodyPr/>
          <a:lstStyle/>
          <a:p>
            <a:r>
              <a:rPr lang="en-US" altLang="en-US" dirty="0"/>
              <a:t>Key Concepts in Child Welfare</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a:extLst>
              <a:ext uri="{FF2B5EF4-FFF2-40B4-BE49-F238E27FC236}">
                <a16:creationId xmlns:a16="http://schemas.microsoft.com/office/drawing/2014/main" id="{EE78D7F8-D485-40A5-A0CA-1A680CCC51DF}"/>
              </a:ext>
            </a:extLst>
          </p:cNvPr>
          <p:cNvSpPr>
            <a:spLocks noGrp="1" noChangeArrowheads="1"/>
          </p:cNvSpPr>
          <p:nvPr>
            <p:ph type="body" idx="1"/>
          </p:nvPr>
        </p:nvSpPr>
        <p:spPr/>
        <p:txBody>
          <a:bodyPr/>
          <a:lstStyle/>
          <a:p>
            <a:pPr marL="685775" lvl="1" indent="-342900">
              <a:lnSpc>
                <a:spcPct val="75000"/>
              </a:lnSpc>
              <a:buFont typeface="Arial" panose="020B0604020202020204" pitchFamily="34" charset="0"/>
              <a:buChar char="•"/>
            </a:pPr>
            <a:r>
              <a:rPr lang="en-US" altLang="en-US" sz="2400" b="1" dirty="0">
                <a:solidFill>
                  <a:srgbClr val="646569"/>
                </a:solidFill>
              </a:rPr>
              <a:t>Concurrent Planning</a:t>
            </a:r>
          </a:p>
          <a:p>
            <a:pPr marL="685775" lvl="1" indent="-342900">
              <a:lnSpc>
                <a:spcPct val="75000"/>
              </a:lnSpc>
              <a:buFont typeface="Arial" panose="020B0604020202020204" pitchFamily="34" charset="0"/>
              <a:buChar char="•"/>
            </a:pPr>
            <a:r>
              <a:rPr lang="en-US" altLang="en-US" sz="2400" b="1" dirty="0">
                <a:solidFill>
                  <a:srgbClr val="646569"/>
                </a:solidFill>
              </a:rPr>
              <a:t>Safety</a:t>
            </a:r>
          </a:p>
          <a:p>
            <a:pPr marL="685775" lvl="1" indent="-342900">
              <a:lnSpc>
                <a:spcPct val="75000"/>
              </a:lnSpc>
              <a:buFont typeface="Arial" panose="020B0604020202020204" pitchFamily="34" charset="0"/>
              <a:buChar char="•"/>
            </a:pPr>
            <a:r>
              <a:rPr lang="en-US" altLang="en-US" sz="2400" b="1" dirty="0">
                <a:solidFill>
                  <a:srgbClr val="646569"/>
                </a:solidFill>
              </a:rPr>
              <a:t>Case Review</a:t>
            </a:r>
          </a:p>
          <a:p>
            <a:pPr marL="685775" lvl="1" indent="-342900">
              <a:lnSpc>
                <a:spcPct val="75000"/>
              </a:lnSpc>
              <a:buFont typeface="Arial" panose="020B0604020202020204" pitchFamily="34" charset="0"/>
              <a:buChar char="•"/>
            </a:pPr>
            <a:r>
              <a:rPr lang="en-US" altLang="en-US" sz="2400" b="1" dirty="0">
                <a:solidFill>
                  <a:srgbClr val="646569"/>
                </a:solidFill>
              </a:rPr>
              <a:t>Timeliness</a:t>
            </a:r>
          </a:p>
          <a:p>
            <a:pPr marL="685775" lvl="1" indent="-342900">
              <a:lnSpc>
                <a:spcPct val="75000"/>
              </a:lnSpc>
              <a:buFont typeface="Arial" panose="020B0604020202020204" pitchFamily="34" charset="0"/>
              <a:buChar char="•"/>
            </a:pPr>
            <a:r>
              <a:rPr lang="en-US" altLang="en-US" sz="2400" b="1" dirty="0">
                <a:solidFill>
                  <a:srgbClr val="646569"/>
                </a:solidFill>
              </a:rPr>
              <a:t>Reasonable Efforts</a:t>
            </a:r>
          </a:p>
          <a:p>
            <a:pPr marL="685775" lvl="1" indent="-342900">
              <a:lnSpc>
                <a:spcPct val="75000"/>
              </a:lnSpc>
              <a:buFont typeface="Arial" panose="020B0604020202020204" pitchFamily="34" charset="0"/>
              <a:buChar char="•"/>
            </a:pPr>
            <a:r>
              <a:rPr lang="en-US" altLang="en-US" sz="2400" b="1" dirty="0">
                <a:solidFill>
                  <a:srgbClr val="646569"/>
                </a:solidFill>
              </a:rPr>
              <a:t>Full Disclosure</a:t>
            </a:r>
          </a:p>
          <a:p>
            <a:pPr marL="685775" lvl="1" indent="-342900">
              <a:lnSpc>
                <a:spcPct val="75000"/>
              </a:lnSpc>
              <a:buFont typeface="Arial" panose="020B0604020202020204" pitchFamily="34" charset="0"/>
              <a:buChar char="•"/>
            </a:pPr>
            <a:r>
              <a:rPr lang="en-US" altLang="en-US" sz="2400" b="1" dirty="0">
                <a:solidFill>
                  <a:srgbClr val="646569"/>
                </a:solidFill>
              </a:rPr>
              <a:t>Searching for Relatives</a:t>
            </a:r>
          </a:p>
          <a:p>
            <a:pPr marL="685775" lvl="1" indent="-342900">
              <a:lnSpc>
                <a:spcPct val="75000"/>
              </a:lnSpc>
              <a:buFont typeface="Arial" panose="020B0604020202020204" pitchFamily="34" charset="0"/>
              <a:buChar char="•"/>
            </a:pPr>
            <a:r>
              <a:rPr lang="en-US" altLang="en-US" sz="2400" b="1" dirty="0">
                <a:solidFill>
                  <a:srgbClr val="646569"/>
                </a:solidFill>
              </a:rPr>
              <a:t>Case or Family Conferencing</a:t>
            </a:r>
          </a:p>
          <a:p>
            <a:pPr marL="685775" lvl="1" indent="-342900">
              <a:lnSpc>
                <a:spcPct val="75000"/>
              </a:lnSpc>
              <a:buFont typeface="Arial" panose="020B0604020202020204" pitchFamily="34" charset="0"/>
              <a:buChar char="•"/>
            </a:pPr>
            <a:r>
              <a:rPr lang="en-US" altLang="en-US" sz="2400" b="1" dirty="0">
                <a:solidFill>
                  <a:srgbClr val="646569"/>
                </a:solidFill>
              </a:rPr>
              <a:t>Permanency Hearing</a:t>
            </a:r>
          </a:p>
          <a:p>
            <a:pPr marL="685775" lvl="1" indent="-342900">
              <a:lnSpc>
                <a:spcPct val="75000"/>
              </a:lnSpc>
              <a:buFont typeface="Arial" panose="020B0604020202020204" pitchFamily="34" charset="0"/>
              <a:buChar char="•"/>
            </a:pPr>
            <a:r>
              <a:rPr lang="en-US" altLang="en-US" sz="2400" b="1" dirty="0">
                <a:solidFill>
                  <a:srgbClr val="646569"/>
                </a:solidFill>
              </a:rPr>
              <a:t>Confidentiality</a:t>
            </a:r>
          </a:p>
        </p:txBody>
      </p:sp>
      <p:sp>
        <p:nvSpPr>
          <p:cNvPr id="2" name="Text Placeholder 1">
            <a:extLst>
              <a:ext uri="{FF2B5EF4-FFF2-40B4-BE49-F238E27FC236}">
                <a16:creationId xmlns:a16="http://schemas.microsoft.com/office/drawing/2014/main" id="{63D796F5-35BD-4BBB-B3E4-C959F3539806}"/>
              </a:ext>
            </a:extLst>
          </p:cNvPr>
          <p:cNvSpPr>
            <a:spLocks noGrp="1"/>
          </p:cNvSpPr>
          <p:nvPr>
            <p:ph type="body" idx="13"/>
          </p:nvPr>
        </p:nvSpPr>
        <p:spPr/>
        <p:txBody>
          <a:bodyPr/>
          <a:lstStyle/>
          <a:p>
            <a:r>
              <a:rPr lang="en-US" altLang="en-US" dirty="0"/>
              <a:t>Key Concepts in Child Welfare </a:t>
            </a:r>
            <a:r>
              <a:rPr lang="en-US" altLang="en-US" i="1" dirty="0"/>
              <a:t>(continued)</a:t>
            </a:r>
            <a:endParaRPr lang="en-US" i="1" dirty="0"/>
          </a:p>
        </p:txBody>
      </p:sp>
    </p:spTree>
    <p:extLst>
      <p:ext uri="{BB962C8B-B14F-4D97-AF65-F5344CB8AC3E}">
        <p14:creationId xmlns:p14="http://schemas.microsoft.com/office/powerpoint/2010/main" val="40716704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F14C9D-81E9-479B-801C-7D868801B9B6}"/>
              </a:ext>
            </a:extLst>
          </p:cNvPr>
          <p:cNvSpPr>
            <a:spLocks noGrp="1"/>
          </p:cNvSpPr>
          <p:nvPr>
            <p:ph type="body" idx="13"/>
          </p:nvPr>
        </p:nvSpPr>
        <p:spPr/>
        <p:txBody>
          <a:bodyPr/>
          <a:lstStyle/>
          <a:p>
            <a:r>
              <a:rPr lang="en-US" altLang="en-US" dirty="0"/>
              <a:t>Video: Richard</a:t>
            </a:r>
          </a:p>
          <a:p>
            <a:endParaRPr lang="en-US" dirty="0"/>
          </a:p>
        </p:txBody>
      </p:sp>
      <p:grpSp>
        <p:nvGrpSpPr>
          <p:cNvPr id="8" name="Group 7">
            <a:extLst>
              <a:ext uri="{FF2B5EF4-FFF2-40B4-BE49-F238E27FC236}">
                <a16:creationId xmlns:a16="http://schemas.microsoft.com/office/drawing/2014/main" id="{83B0749B-C065-493F-9A5C-8E9C27198101}"/>
              </a:ext>
            </a:extLst>
          </p:cNvPr>
          <p:cNvGrpSpPr>
            <a:grpSpLocks noChangeAspect="1"/>
          </p:cNvGrpSpPr>
          <p:nvPr/>
        </p:nvGrpSpPr>
        <p:grpSpPr>
          <a:xfrm>
            <a:off x="8077200" y="501017"/>
            <a:ext cx="822960" cy="822960"/>
            <a:chOff x="1151310" y="3429000"/>
            <a:chExt cx="914400" cy="914400"/>
          </a:xfrm>
        </p:grpSpPr>
        <p:sp>
          <p:nvSpPr>
            <p:cNvPr id="9" name="Oval 8">
              <a:extLst>
                <a:ext uri="{FF2B5EF4-FFF2-40B4-BE49-F238E27FC236}">
                  <a16:creationId xmlns:a16="http://schemas.microsoft.com/office/drawing/2014/main" id="{47A1BA13-B8F7-4A3B-94DA-3861ACC50110}"/>
                </a:ext>
              </a:extLst>
            </p:cNvPr>
            <p:cNvSpPr/>
            <p:nvPr/>
          </p:nvSpPr>
          <p:spPr>
            <a:xfrm>
              <a:off x="1151310" y="3429000"/>
              <a:ext cx="914400" cy="914400"/>
            </a:xfrm>
            <a:prstGeom prst="ellipse">
              <a:avLst/>
            </a:prstGeom>
            <a:solidFill>
              <a:srgbClr val="4EB647"/>
            </a:solidFill>
            <a:ln>
              <a:solidFill>
                <a:srgbClr val="4EB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28" descr="Film reel">
              <a:extLst>
                <a:ext uri="{FF2B5EF4-FFF2-40B4-BE49-F238E27FC236}">
                  <a16:creationId xmlns:a16="http://schemas.microsoft.com/office/drawing/2014/main" id="{8906AB9C-A127-4669-B9DB-11706D8BE738}"/>
                </a:ext>
              </a:extLst>
            </p:cNvPr>
            <p:cNvSpPr/>
            <p:nvPr/>
          </p:nvSpPr>
          <p:spPr>
            <a:xfrm>
              <a:off x="1318950" y="3596640"/>
              <a:ext cx="624840" cy="586740"/>
            </a:xfrm>
            <a:custGeom>
              <a:avLst/>
              <a:gdLst>
                <a:gd name="connsiteX0" fmla="*/ 365760 w 624840"/>
                <a:gd name="connsiteY0" fmla="*/ 365760 h 586740"/>
                <a:gd name="connsiteX1" fmla="*/ 381000 w 624840"/>
                <a:gd name="connsiteY1" fmla="*/ 325374 h 586740"/>
                <a:gd name="connsiteX2" fmla="*/ 381000 w 624840"/>
                <a:gd name="connsiteY2" fmla="*/ 342900 h 586740"/>
                <a:gd name="connsiteX3" fmla="*/ 392430 w 624840"/>
                <a:gd name="connsiteY3" fmla="*/ 416052 h 586740"/>
                <a:gd name="connsiteX4" fmla="*/ 365760 w 624840"/>
                <a:gd name="connsiteY4" fmla="*/ 365760 h 586740"/>
                <a:gd name="connsiteX5" fmla="*/ 289560 w 624840"/>
                <a:gd name="connsiteY5" fmla="*/ 350520 h 586740"/>
                <a:gd name="connsiteX6" fmla="*/ 228600 w 624840"/>
                <a:gd name="connsiteY6" fmla="*/ 289560 h 586740"/>
                <a:gd name="connsiteX7" fmla="*/ 289560 w 624840"/>
                <a:gd name="connsiteY7" fmla="*/ 228600 h 586740"/>
                <a:gd name="connsiteX8" fmla="*/ 350520 w 624840"/>
                <a:gd name="connsiteY8" fmla="*/ 289560 h 586740"/>
                <a:gd name="connsiteX9" fmla="*/ 289560 w 624840"/>
                <a:gd name="connsiteY9" fmla="*/ 350520 h 586740"/>
                <a:gd name="connsiteX10" fmla="*/ 289560 w 624840"/>
                <a:gd name="connsiteY10" fmla="*/ 502920 h 586740"/>
                <a:gd name="connsiteX11" fmla="*/ 228600 w 624840"/>
                <a:gd name="connsiteY11" fmla="*/ 441960 h 586740"/>
                <a:gd name="connsiteX12" fmla="*/ 289560 w 624840"/>
                <a:gd name="connsiteY12" fmla="*/ 381000 h 586740"/>
                <a:gd name="connsiteX13" fmla="*/ 350520 w 624840"/>
                <a:gd name="connsiteY13" fmla="*/ 441960 h 586740"/>
                <a:gd name="connsiteX14" fmla="*/ 289560 w 624840"/>
                <a:gd name="connsiteY14" fmla="*/ 502920 h 586740"/>
                <a:gd name="connsiteX15" fmla="*/ 152400 w 624840"/>
                <a:gd name="connsiteY15" fmla="*/ 426720 h 586740"/>
                <a:gd name="connsiteX16" fmla="*/ 91440 w 624840"/>
                <a:gd name="connsiteY16" fmla="*/ 365760 h 586740"/>
                <a:gd name="connsiteX17" fmla="*/ 152400 w 624840"/>
                <a:gd name="connsiteY17" fmla="*/ 304800 h 586740"/>
                <a:gd name="connsiteX18" fmla="*/ 213360 w 624840"/>
                <a:gd name="connsiteY18" fmla="*/ 365760 h 586740"/>
                <a:gd name="connsiteX19" fmla="*/ 152400 w 624840"/>
                <a:gd name="connsiteY19" fmla="*/ 426720 h 586740"/>
                <a:gd name="connsiteX20" fmla="*/ 152400 w 624840"/>
                <a:gd name="connsiteY20" fmla="*/ 152400 h 586740"/>
                <a:gd name="connsiteX21" fmla="*/ 204978 w 624840"/>
                <a:gd name="connsiteY21" fmla="*/ 182118 h 586740"/>
                <a:gd name="connsiteX22" fmla="*/ 153924 w 624840"/>
                <a:gd name="connsiteY22" fmla="*/ 274320 h 586740"/>
                <a:gd name="connsiteX23" fmla="*/ 153162 w 624840"/>
                <a:gd name="connsiteY23" fmla="*/ 274320 h 586740"/>
                <a:gd name="connsiteX24" fmla="*/ 92202 w 624840"/>
                <a:gd name="connsiteY24" fmla="*/ 213360 h 586740"/>
                <a:gd name="connsiteX25" fmla="*/ 152400 w 624840"/>
                <a:gd name="connsiteY25" fmla="*/ 152400 h 586740"/>
                <a:gd name="connsiteX26" fmla="*/ 289560 w 624840"/>
                <a:gd name="connsiteY26" fmla="*/ 76200 h 586740"/>
                <a:gd name="connsiteX27" fmla="*/ 350520 w 624840"/>
                <a:gd name="connsiteY27" fmla="*/ 137160 h 586740"/>
                <a:gd name="connsiteX28" fmla="*/ 344424 w 624840"/>
                <a:gd name="connsiteY28" fmla="*/ 163830 h 586740"/>
                <a:gd name="connsiteX29" fmla="*/ 289560 w 624840"/>
                <a:gd name="connsiteY29" fmla="*/ 152400 h 586740"/>
                <a:gd name="connsiteX30" fmla="*/ 234696 w 624840"/>
                <a:gd name="connsiteY30" fmla="*/ 163830 h 586740"/>
                <a:gd name="connsiteX31" fmla="*/ 228600 w 624840"/>
                <a:gd name="connsiteY31" fmla="*/ 137160 h 586740"/>
                <a:gd name="connsiteX32" fmla="*/ 289560 w 624840"/>
                <a:gd name="connsiteY32" fmla="*/ 76200 h 586740"/>
                <a:gd name="connsiteX33" fmla="*/ 426720 w 624840"/>
                <a:gd name="connsiteY33" fmla="*/ 152400 h 586740"/>
                <a:gd name="connsiteX34" fmla="*/ 487680 w 624840"/>
                <a:gd name="connsiteY34" fmla="*/ 213360 h 586740"/>
                <a:gd name="connsiteX35" fmla="*/ 426720 w 624840"/>
                <a:gd name="connsiteY35" fmla="*/ 274320 h 586740"/>
                <a:gd name="connsiteX36" fmla="*/ 425958 w 624840"/>
                <a:gd name="connsiteY36" fmla="*/ 274320 h 586740"/>
                <a:gd name="connsiteX37" fmla="*/ 374904 w 624840"/>
                <a:gd name="connsiteY37" fmla="*/ 182118 h 586740"/>
                <a:gd name="connsiteX38" fmla="*/ 426720 w 624840"/>
                <a:gd name="connsiteY38" fmla="*/ 152400 h 586740"/>
                <a:gd name="connsiteX39" fmla="*/ 426720 w 624840"/>
                <a:gd name="connsiteY39" fmla="*/ 342900 h 586740"/>
                <a:gd name="connsiteX40" fmla="*/ 426720 w 624840"/>
                <a:gd name="connsiteY40" fmla="*/ 304800 h 586740"/>
                <a:gd name="connsiteX41" fmla="*/ 487680 w 624840"/>
                <a:gd name="connsiteY41" fmla="*/ 365760 h 586740"/>
                <a:gd name="connsiteX42" fmla="*/ 444246 w 624840"/>
                <a:gd name="connsiteY42" fmla="*/ 424434 h 586740"/>
                <a:gd name="connsiteX43" fmla="*/ 426720 w 624840"/>
                <a:gd name="connsiteY43" fmla="*/ 342900 h 586740"/>
                <a:gd name="connsiteX44" fmla="*/ 624840 w 624840"/>
                <a:gd name="connsiteY44" fmla="*/ 541020 h 586740"/>
                <a:gd name="connsiteX45" fmla="*/ 495300 w 624840"/>
                <a:gd name="connsiteY45" fmla="*/ 493014 h 586740"/>
                <a:gd name="connsiteX46" fmla="*/ 579120 w 624840"/>
                <a:gd name="connsiteY46" fmla="*/ 289560 h 586740"/>
                <a:gd name="connsiteX47" fmla="*/ 289560 w 624840"/>
                <a:gd name="connsiteY47" fmla="*/ 0 h 586740"/>
                <a:gd name="connsiteX48" fmla="*/ 0 w 624840"/>
                <a:gd name="connsiteY48" fmla="*/ 289560 h 586740"/>
                <a:gd name="connsiteX49" fmla="*/ 289560 w 624840"/>
                <a:gd name="connsiteY49" fmla="*/ 579120 h 586740"/>
                <a:gd name="connsiteX50" fmla="*/ 461010 w 624840"/>
                <a:gd name="connsiteY50" fmla="*/ 522732 h 586740"/>
                <a:gd name="connsiteX51" fmla="*/ 624840 w 624840"/>
                <a:gd name="connsiteY51" fmla="*/ 586740 h 586740"/>
                <a:gd name="connsiteX52" fmla="*/ 624840 w 624840"/>
                <a:gd name="connsiteY52" fmla="*/ 541020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24840" h="586740">
                  <a:moveTo>
                    <a:pt x="365760" y="365760"/>
                  </a:moveTo>
                  <a:cubicBezTo>
                    <a:pt x="365760" y="350520"/>
                    <a:pt x="371856" y="336042"/>
                    <a:pt x="381000" y="325374"/>
                  </a:cubicBezTo>
                  <a:lnTo>
                    <a:pt x="381000" y="342900"/>
                  </a:lnTo>
                  <a:cubicBezTo>
                    <a:pt x="381000" y="368046"/>
                    <a:pt x="384810" y="393192"/>
                    <a:pt x="392430" y="416052"/>
                  </a:cubicBezTo>
                  <a:cubicBezTo>
                    <a:pt x="376428" y="404622"/>
                    <a:pt x="365760" y="386334"/>
                    <a:pt x="365760" y="365760"/>
                  </a:cubicBezTo>
                  <a:close/>
                  <a:moveTo>
                    <a:pt x="289560" y="350520"/>
                  </a:moveTo>
                  <a:cubicBezTo>
                    <a:pt x="256032" y="350520"/>
                    <a:pt x="228600" y="323088"/>
                    <a:pt x="228600" y="289560"/>
                  </a:cubicBezTo>
                  <a:cubicBezTo>
                    <a:pt x="228600" y="256032"/>
                    <a:pt x="256032" y="228600"/>
                    <a:pt x="289560" y="228600"/>
                  </a:cubicBezTo>
                  <a:cubicBezTo>
                    <a:pt x="323088" y="228600"/>
                    <a:pt x="350520" y="256032"/>
                    <a:pt x="350520" y="289560"/>
                  </a:cubicBezTo>
                  <a:cubicBezTo>
                    <a:pt x="350520" y="323088"/>
                    <a:pt x="323088" y="350520"/>
                    <a:pt x="289560" y="350520"/>
                  </a:cubicBezTo>
                  <a:close/>
                  <a:moveTo>
                    <a:pt x="289560" y="502920"/>
                  </a:moveTo>
                  <a:cubicBezTo>
                    <a:pt x="256032" y="502920"/>
                    <a:pt x="228600" y="475488"/>
                    <a:pt x="228600" y="441960"/>
                  </a:cubicBezTo>
                  <a:cubicBezTo>
                    <a:pt x="228600" y="408432"/>
                    <a:pt x="256032" y="381000"/>
                    <a:pt x="289560" y="381000"/>
                  </a:cubicBezTo>
                  <a:cubicBezTo>
                    <a:pt x="323088" y="381000"/>
                    <a:pt x="350520" y="408432"/>
                    <a:pt x="350520" y="441960"/>
                  </a:cubicBezTo>
                  <a:cubicBezTo>
                    <a:pt x="350520" y="475488"/>
                    <a:pt x="323088" y="502920"/>
                    <a:pt x="289560" y="502920"/>
                  </a:cubicBezTo>
                  <a:close/>
                  <a:moveTo>
                    <a:pt x="152400" y="426720"/>
                  </a:moveTo>
                  <a:cubicBezTo>
                    <a:pt x="118872" y="426720"/>
                    <a:pt x="91440" y="399288"/>
                    <a:pt x="91440" y="365760"/>
                  </a:cubicBezTo>
                  <a:cubicBezTo>
                    <a:pt x="91440" y="332232"/>
                    <a:pt x="118872" y="304800"/>
                    <a:pt x="152400" y="304800"/>
                  </a:cubicBezTo>
                  <a:cubicBezTo>
                    <a:pt x="185928" y="304800"/>
                    <a:pt x="213360" y="332232"/>
                    <a:pt x="213360" y="365760"/>
                  </a:cubicBezTo>
                  <a:cubicBezTo>
                    <a:pt x="213360" y="399288"/>
                    <a:pt x="185928" y="426720"/>
                    <a:pt x="152400" y="426720"/>
                  </a:cubicBezTo>
                  <a:close/>
                  <a:moveTo>
                    <a:pt x="152400" y="152400"/>
                  </a:moveTo>
                  <a:cubicBezTo>
                    <a:pt x="174498" y="152400"/>
                    <a:pt x="194310" y="164592"/>
                    <a:pt x="204978" y="182118"/>
                  </a:cubicBezTo>
                  <a:cubicBezTo>
                    <a:pt x="176784" y="204216"/>
                    <a:pt x="157734" y="236982"/>
                    <a:pt x="153924" y="274320"/>
                  </a:cubicBezTo>
                  <a:lnTo>
                    <a:pt x="153162" y="274320"/>
                  </a:lnTo>
                  <a:cubicBezTo>
                    <a:pt x="119634" y="274320"/>
                    <a:pt x="92202" y="246888"/>
                    <a:pt x="92202" y="213360"/>
                  </a:cubicBezTo>
                  <a:cubicBezTo>
                    <a:pt x="92202" y="179832"/>
                    <a:pt x="118872" y="152400"/>
                    <a:pt x="152400" y="152400"/>
                  </a:cubicBezTo>
                  <a:close/>
                  <a:moveTo>
                    <a:pt x="289560" y="76200"/>
                  </a:moveTo>
                  <a:cubicBezTo>
                    <a:pt x="323088" y="76200"/>
                    <a:pt x="350520" y="103632"/>
                    <a:pt x="350520" y="137160"/>
                  </a:cubicBezTo>
                  <a:cubicBezTo>
                    <a:pt x="350520" y="147066"/>
                    <a:pt x="348234" y="155448"/>
                    <a:pt x="344424" y="163830"/>
                  </a:cubicBezTo>
                  <a:cubicBezTo>
                    <a:pt x="327660" y="156210"/>
                    <a:pt x="309372" y="152400"/>
                    <a:pt x="289560" y="152400"/>
                  </a:cubicBezTo>
                  <a:cubicBezTo>
                    <a:pt x="269748" y="152400"/>
                    <a:pt x="251460" y="156210"/>
                    <a:pt x="234696" y="163830"/>
                  </a:cubicBezTo>
                  <a:cubicBezTo>
                    <a:pt x="230886" y="155448"/>
                    <a:pt x="228600" y="147066"/>
                    <a:pt x="228600" y="137160"/>
                  </a:cubicBezTo>
                  <a:cubicBezTo>
                    <a:pt x="228600" y="103632"/>
                    <a:pt x="256032" y="76200"/>
                    <a:pt x="289560" y="76200"/>
                  </a:cubicBezTo>
                  <a:close/>
                  <a:moveTo>
                    <a:pt x="426720" y="152400"/>
                  </a:moveTo>
                  <a:cubicBezTo>
                    <a:pt x="460248" y="152400"/>
                    <a:pt x="487680" y="179832"/>
                    <a:pt x="487680" y="213360"/>
                  </a:cubicBezTo>
                  <a:cubicBezTo>
                    <a:pt x="487680" y="246888"/>
                    <a:pt x="460248" y="274320"/>
                    <a:pt x="426720" y="274320"/>
                  </a:cubicBezTo>
                  <a:lnTo>
                    <a:pt x="425958" y="274320"/>
                  </a:lnTo>
                  <a:cubicBezTo>
                    <a:pt x="422148" y="236982"/>
                    <a:pt x="402336" y="204216"/>
                    <a:pt x="374904" y="182118"/>
                  </a:cubicBezTo>
                  <a:cubicBezTo>
                    <a:pt x="384810" y="164592"/>
                    <a:pt x="404622" y="152400"/>
                    <a:pt x="426720" y="152400"/>
                  </a:cubicBezTo>
                  <a:close/>
                  <a:moveTo>
                    <a:pt x="426720" y="342900"/>
                  </a:moveTo>
                  <a:lnTo>
                    <a:pt x="426720" y="304800"/>
                  </a:lnTo>
                  <a:cubicBezTo>
                    <a:pt x="460248" y="304800"/>
                    <a:pt x="487680" y="332232"/>
                    <a:pt x="487680" y="365760"/>
                  </a:cubicBezTo>
                  <a:cubicBezTo>
                    <a:pt x="487680" y="393192"/>
                    <a:pt x="469392" y="416814"/>
                    <a:pt x="444246" y="424434"/>
                  </a:cubicBezTo>
                  <a:cubicBezTo>
                    <a:pt x="432816" y="399288"/>
                    <a:pt x="426720" y="371856"/>
                    <a:pt x="426720" y="342900"/>
                  </a:cubicBezTo>
                  <a:close/>
                  <a:moveTo>
                    <a:pt x="624840" y="541020"/>
                  </a:moveTo>
                  <a:cubicBezTo>
                    <a:pt x="575310" y="541020"/>
                    <a:pt x="530352" y="522732"/>
                    <a:pt x="495300" y="493014"/>
                  </a:cubicBezTo>
                  <a:cubicBezTo>
                    <a:pt x="547116" y="440436"/>
                    <a:pt x="579120" y="368808"/>
                    <a:pt x="579120" y="289560"/>
                  </a:cubicBezTo>
                  <a:cubicBezTo>
                    <a:pt x="579120" y="129540"/>
                    <a:pt x="449580" y="0"/>
                    <a:pt x="289560" y="0"/>
                  </a:cubicBezTo>
                  <a:cubicBezTo>
                    <a:pt x="129540" y="0"/>
                    <a:pt x="0" y="129540"/>
                    <a:pt x="0" y="289560"/>
                  </a:cubicBezTo>
                  <a:cubicBezTo>
                    <a:pt x="0" y="449580"/>
                    <a:pt x="129540" y="579120"/>
                    <a:pt x="289560" y="579120"/>
                  </a:cubicBezTo>
                  <a:cubicBezTo>
                    <a:pt x="353568" y="579120"/>
                    <a:pt x="413004" y="558546"/>
                    <a:pt x="461010" y="522732"/>
                  </a:cubicBezTo>
                  <a:cubicBezTo>
                    <a:pt x="504444" y="562356"/>
                    <a:pt x="561594" y="586740"/>
                    <a:pt x="624840" y="586740"/>
                  </a:cubicBezTo>
                  <a:lnTo>
                    <a:pt x="624840" y="541020"/>
                  </a:lnTo>
                  <a:close/>
                </a:path>
              </a:pathLst>
            </a:custGeom>
            <a:solidFill>
              <a:schemeClr val="bg1"/>
            </a:solidFill>
            <a:ln w="7541" cap="flat">
              <a:noFill/>
              <a:prstDash val="solid"/>
              <a:miter/>
            </a:ln>
          </p:spPr>
          <p:txBody>
            <a:bodyPr rtlCol="0" anchor="ctr"/>
            <a:lstStyle/>
            <a:p>
              <a:endParaRPr lang="en-US"/>
            </a:p>
          </p:txBody>
        </p:sp>
      </p:grpSp>
      <p:pic>
        <p:nvPicPr>
          <p:cNvPr id="4" name="Picture 3" descr="A person looking at the camera&#10;&#10;Description automatically generated">
            <a:extLst>
              <a:ext uri="{FF2B5EF4-FFF2-40B4-BE49-F238E27FC236}">
                <a16:creationId xmlns:a16="http://schemas.microsoft.com/office/drawing/2014/main" id="{8C1890B6-2A5A-47C1-AB1F-2F305A527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333" y="1147302"/>
            <a:ext cx="4253333" cy="3186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7CFCA56-832E-4065-A7A7-DD18A3EAB38F}"/>
              </a:ext>
            </a:extLst>
          </p:cNvPr>
          <p:cNvSpPr>
            <a:spLocks noGrp="1"/>
          </p:cNvSpPr>
          <p:nvPr>
            <p:ph type="body" idx="13"/>
          </p:nvPr>
        </p:nvSpPr>
        <p:spPr/>
        <p:txBody>
          <a:bodyPr/>
          <a:lstStyle/>
          <a:p>
            <a:r>
              <a:rPr lang="en-US" dirty="0"/>
              <a:t>Attachment vs. Commitment </a:t>
            </a:r>
          </a:p>
        </p:txBody>
      </p:sp>
      <p:grpSp>
        <p:nvGrpSpPr>
          <p:cNvPr id="3" name="Group 2">
            <a:extLst>
              <a:ext uri="{FF2B5EF4-FFF2-40B4-BE49-F238E27FC236}">
                <a16:creationId xmlns:a16="http://schemas.microsoft.com/office/drawing/2014/main" id="{CF8EA9EC-5D30-493D-BA4B-5E45EF3DD4CA}"/>
              </a:ext>
            </a:extLst>
          </p:cNvPr>
          <p:cNvGrpSpPr/>
          <p:nvPr/>
        </p:nvGrpSpPr>
        <p:grpSpPr>
          <a:xfrm>
            <a:off x="2362200" y="1123950"/>
            <a:ext cx="4419600" cy="3810000"/>
            <a:chOff x="2362200" y="1123950"/>
            <a:chExt cx="4419600" cy="3810000"/>
          </a:xfrm>
        </p:grpSpPr>
        <p:sp>
          <p:nvSpPr>
            <p:cNvPr id="12" name="Oval 11">
              <a:extLst>
                <a:ext uri="{FF2B5EF4-FFF2-40B4-BE49-F238E27FC236}">
                  <a16:creationId xmlns:a16="http://schemas.microsoft.com/office/drawing/2014/main" id="{11476215-1F83-4927-B361-858467D72D42}"/>
                </a:ext>
              </a:extLst>
            </p:cNvPr>
            <p:cNvSpPr/>
            <p:nvPr/>
          </p:nvSpPr>
          <p:spPr>
            <a:xfrm>
              <a:off x="2362200" y="1123950"/>
              <a:ext cx="2514600" cy="2514600"/>
            </a:xfrm>
            <a:prstGeom prst="ellipse">
              <a:avLst/>
            </a:prstGeom>
            <a:solidFill>
              <a:srgbClr val="FFFF99">
                <a:alpha val="74902"/>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5F3375E-5585-4D48-8BF7-016889688B33}"/>
                </a:ext>
              </a:extLst>
            </p:cNvPr>
            <p:cNvSpPr/>
            <p:nvPr/>
          </p:nvSpPr>
          <p:spPr>
            <a:xfrm>
              <a:off x="2362200" y="2419350"/>
              <a:ext cx="2514600" cy="2514600"/>
            </a:xfrm>
            <a:prstGeom prst="ellipse">
              <a:avLst/>
            </a:prstGeom>
            <a:solidFill>
              <a:srgbClr val="ADF5FF">
                <a:alpha val="74902"/>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2BFD2D8-6FA7-4007-A063-E057485AFB1C}"/>
                </a:ext>
              </a:extLst>
            </p:cNvPr>
            <p:cNvSpPr txBox="1"/>
            <p:nvPr/>
          </p:nvSpPr>
          <p:spPr>
            <a:xfrm>
              <a:off x="2857500" y="1428750"/>
              <a:ext cx="1524000" cy="923330"/>
            </a:xfrm>
            <a:prstGeom prst="rect">
              <a:avLst/>
            </a:prstGeom>
            <a:noFill/>
          </p:spPr>
          <p:txBody>
            <a:bodyPr wrap="square" rtlCol="0">
              <a:spAutoFit/>
            </a:bodyPr>
            <a:lstStyle/>
            <a:p>
              <a:pPr algn="ctr"/>
              <a:r>
                <a:rPr lang="en-US" b="1" dirty="0">
                  <a:cs typeface="Arial" panose="020B0604020202020204" pitchFamily="34" charset="0"/>
                </a:rPr>
                <a:t>Child’s Strengths and Needs</a:t>
              </a:r>
            </a:p>
          </p:txBody>
        </p:sp>
        <p:sp>
          <p:nvSpPr>
            <p:cNvPr id="22" name="TextBox 21">
              <a:extLst>
                <a:ext uri="{FF2B5EF4-FFF2-40B4-BE49-F238E27FC236}">
                  <a16:creationId xmlns:a16="http://schemas.microsoft.com/office/drawing/2014/main" id="{0A9D6C0D-A25F-4012-9094-1639CBC0C437}"/>
                </a:ext>
              </a:extLst>
            </p:cNvPr>
            <p:cNvSpPr txBox="1"/>
            <p:nvPr/>
          </p:nvSpPr>
          <p:spPr>
            <a:xfrm>
              <a:off x="2609850" y="3705820"/>
              <a:ext cx="2019300" cy="923330"/>
            </a:xfrm>
            <a:prstGeom prst="rect">
              <a:avLst/>
            </a:prstGeom>
            <a:noFill/>
          </p:spPr>
          <p:txBody>
            <a:bodyPr wrap="square" rtlCol="0">
              <a:spAutoFit/>
            </a:bodyPr>
            <a:lstStyle/>
            <a:p>
              <a:pPr algn="ctr"/>
              <a:r>
                <a:rPr lang="en-US" b="1" dirty="0">
                  <a:cs typeface="Arial" panose="020B0604020202020204" pitchFamily="34" charset="0"/>
                </a:rPr>
                <a:t>Foster Family’s Strengths and Needs</a:t>
              </a:r>
            </a:p>
          </p:txBody>
        </p:sp>
        <p:sp>
          <p:nvSpPr>
            <p:cNvPr id="23" name="TextBox 22">
              <a:extLst>
                <a:ext uri="{FF2B5EF4-FFF2-40B4-BE49-F238E27FC236}">
                  <a16:creationId xmlns:a16="http://schemas.microsoft.com/office/drawing/2014/main" id="{8CF41833-706F-4CAE-8795-666A8D82D1D2}"/>
                </a:ext>
              </a:extLst>
            </p:cNvPr>
            <p:cNvSpPr txBox="1"/>
            <p:nvPr/>
          </p:nvSpPr>
          <p:spPr>
            <a:xfrm>
              <a:off x="5257800" y="2495550"/>
              <a:ext cx="1524000" cy="923330"/>
            </a:xfrm>
            <a:prstGeom prst="rect">
              <a:avLst/>
            </a:prstGeom>
            <a:noFill/>
          </p:spPr>
          <p:txBody>
            <a:bodyPr wrap="square" rtlCol="0">
              <a:spAutoFit/>
            </a:bodyPr>
            <a:lstStyle/>
            <a:p>
              <a:pPr algn="ctr"/>
              <a:r>
                <a:rPr lang="en-US" b="1" dirty="0">
                  <a:cs typeface="Arial" panose="020B0604020202020204" pitchFamily="34" charset="0"/>
                </a:rPr>
                <a:t>Informed </a:t>
              </a:r>
            </a:p>
            <a:p>
              <a:pPr algn="ctr"/>
              <a:r>
                <a:rPr lang="en-US" b="1" dirty="0">
                  <a:cs typeface="Arial" panose="020B0604020202020204" pitchFamily="34" charset="0"/>
                </a:rPr>
                <a:t>Adoption </a:t>
              </a:r>
            </a:p>
            <a:p>
              <a:pPr algn="ctr"/>
              <a:r>
                <a:rPr lang="en-US" b="1" dirty="0">
                  <a:cs typeface="Arial" panose="020B0604020202020204" pitchFamily="34" charset="0"/>
                </a:rPr>
                <a:t>Decision</a:t>
              </a:r>
            </a:p>
          </p:txBody>
        </p:sp>
        <p:sp>
          <p:nvSpPr>
            <p:cNvPr id="24" name="Freeform: Shape 23">
              <a:extLst>
                <a:ext uri="{FF2B5EF4-FFF2-40B4-BE49-F238E27FC236}">
                  <a16:creationId xmlns:a16="http://schemas.microsoft.com/office/drawing/2014/main" id="{EA97F0A5-BE3C-4866-8361-A0F34061DE96}"/>
                </a:ext>
              </a:extLst>
            </p:cNvPr>
            <p:cNvSpPr/>
            <p:nvPr/>
          </p:nvSpPr>
          <p:spPr>
            <a:xfrm>
              <a:off x="2543351" y="2428280"/>
              <a:ext cx="2152298" cy="1219200"/>
            </a:xfrm>
            <a:custGeom>
              <a:avLst/>
              <a:gdLst>
                <a:gd name="connsiteX0" fmla="*/ 1076149 w 2152298"/>
                <a:gd name="connsiteY0" fmla="*/ 0 h 1219200"/>
                <a:gd name="connsiteX1" fmla="*/ 2118722 w 2152298"/>
                <a:gd name="connsiteY1" fmla="*/ 554332 h 1219200"/>
                <a:gd name="connsiteX2" fmla="*/ 2152298 w 2152298"/>
                <a:gd name="connsiteY2" fmla="*/ 609600 h 1219200"/>
                <a:gd name="connsiteX3" fmla="*/ 2118722 w 2152298"/>
                <a:gd name="connsiteY3" fmla="*/ 664869 h 1219200"/>
                <a:gd name="connsiteX4" fmla="*/ 1076149 w 2152298"/>
                <a:gd name="connsiteY4" fmla="*/ 1219200 h 1219200"/>
                <a:gd name="connsiteX5" fmla="*/ 33576 w 2152298"/>
                <a:gd name="connsiteY5" fmla="*/ 664869 h 1219200"/>
                <a:gd name="connsiteX6" fmla="*/ 0 w 2152298"/>
                <a:gd name="connsiteY6" fmla="*/ 609600 h 1219200"/>
                <a:gd name="connsiteX7" fmla="*/ 33576 w 2152298"/>
                <a:gd name="connsiteY7" fmla="*/ 554332 h 1219200"/>
                <a:gd name="connsiteX8" fmla="*/ 1076149 w 2152298"/>
                <a:gd name="connsiteY8"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2298" h="1219200">
                  <a:moveTo>
                    <a:pt x="1076149" y="0"/>
                  </a:moveTo>
                  <a:cubicBezTo>
                    <a:pt x="1510142" y="0"/>
                    <a:pt x="1892776" y="219888"/>
                    <a:pt x="2118722" y="554332"/>
                  </a:cubicBezTo>
                  <a:lnTo>
                    <a:pt x="2152298" y="609600"/>
                  </a:lnTo>
                  <a:lnTo>
                    <a:pt x="2118722" y="664869"/>
                  </a:lnTo>
                  <a:cubicBezTo>
                    <a:pt x="1892776" y="999313"/>
                    <a:pt x="1510142" y="1219200"/>
                    <a:pt x="1076149" y="1219200"/>
                  </a:cubicBezTo>
                  <a:cubicBezTo>
                    <a:pt x="642157" y="1219200"/>
                    <a:pt x="259522" y="999313"/>
                    <a:pt x="33576" y="664869"/>
                  </a:cubicBezTo>
                  <a:lnTo>
                    <a:pt x="0" y="609600"/>
                  </a:lnTo>
                  <a:lnTo>
                    <a:pt x="33576" y="554332"/>
                  </a:lnTo>
                  <a:cubicBezTo>
                    <a:pt x="259522" y="219888"/>
                    <a:pt x="642157" y="0"/>
                    <a:pt x="1076149" y="0"/>
                  </a:cubicBezTo>
                  <a:close/>
                </a:path>
              </a:pathLst>
            </a:custGeom>
            <a:solidFill>
              <a:srgbClr val="9AFEB9">
                <a:alpha val="50196"/>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744E4F1E-6C94-4A1F-B194-F6547F57C126}"/>
                </a:ext>
              </a:extLst>
            </p:cNvPr>
            <p:cNvSpPr txBox="1"/>
            <p:nvPr/>
          </p:nvSpPr>
          <p:spPr>
            <a:xfrm>
              <a:off x="2857500" y="2755583"/>
              <a:ext cx="1524000" cy="369332"/>
            </a:xfrm>
            <a:prstGeom prst="rect">
              <a:avLst/>
            </a:prstGeom>
            <a:noFill/>
          </p:spPr>
          <p:txBody>
            <a:bodyPr wrap="square" rtlCol="0">
              <a:spAutoFit/>
            </a:bodyPr>
            <a:lstStyle/>
            <a:p>
              <a:pPr algn="ctr"/>
              <a:r>
                <a:rPr lang="en-US" b="1" dirty="0">
                  <a:cs typeface="Arial" panose="020B0604020202020204" pitchFamily="34" charset="0"/>
                </a:rPr>
                <a:t>Impact</a:t>
              </a:r>
            </a:p>
          </p:txBody>
        </p:sp>
        <p:cxnSp>
          <p:nvCxnSpPr>
            <p:cNvPr id="26" name="Straight Arrow Connector 25">
              <a:extLst>
                <a:ext uri="{FF2B5EF4-FFF2-40B4-BE49-F238E27FC236}">
                  <a16:creationId xmlns:a16="http://schemas.microsoft.com/office/drawing/2014/main" id="{86147F28-642E-4732-AEDB-DA9B20787B12}"/>
                </a:ext>
              </a:extLst>
            </p:cNvPr>
            <p:cNvCxnSpPr/>
            <p:nvPr/>
          </p:nvCxnSpPr>
          <p:spPr>
            <a:xfrm>
              <a:off x="4114800" y="2956323"/>
              <a:ext cx="1295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23022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631C1429-6AC2-4645-B4CB-18F48CB075A1}"/>
              </a:ext>
            </a:extLst>
          </p:cNvPr>
          <p:cNvSpPr>
            <a:spLocks noGrp="1" noChangeArrowheads="1"/>
          </p:cNvSpPr>
          <p:nvPr>
            <p:ph type="body" idx="1"/>
          </p:nvPr>
        </p:nvSpPr>
        <p:spPr/>
        <p:txBody>
          <a:bodyPr/>
          <a:lstStyle/>
          <a:p>
            <a:r>
              <a:rPr lang="en-US" altLang="en-US" sz="2800" u="sng" dirty="0">
                <a:solidFill>
                  <a:srgbClr val="553278"/>
                </a:solidFill>
              </a:rPr>
              <a:t>Attachment</a:t>
            </a:r>
            <a:r>
              <a:rPr lang="en-US" altLang="en-US" sz="2800" dirty="0"/>
              <a:t> </a:t>
            </a:r>
            <a:r>
              <a:rPr lang="en-US" altLang="en-US" dirty="0"/>
              <a:t>is the affectionate and emotional tie between people that continues indefinitely over time and lasts even when people are geographically apart.*</a:t>
            </a:r>
          </a:p>
        </p:txBody>
      </p:sp>
      <p:sp>
        <p:nvSpPr>
          <p:cNvPr id="2" name="Text Placeholder 1">
            <a:extLst>
              <a:ext uri="{FF2B5EF4-FFF2-40B4-BE49-F238E27FC236}">
                <a16:creationId xmlns:a16="http://schemas.microsoft.com/office/drawing/2014/main" id="{98C96540-1ED2-4511-9417-935111BA44CB}"/>
              </a:ext>
            </a:extLst>
          </p:cNvPr>
          <p:cNvSpPr>
            <a:spLocks noGrp="1"/>
          </p:cNvSpPr>
          <p:nvPr>
            <p:ph type="body" idx="13"/>
          </p:nvPr>
        </p:nvSpPr>
        <p:spPr/>
        <p:txBody>
          <a:bodyPr/>
          <a:lstStyle/>
          <a:p>
            <a:r>
              <a:rPr lang="en-US" altLang="en-US" dirty="0"/>
              <a:t>Definition of Attachment</a:t>
            </a:r>
            <a:endParaRPr lang="en-US" dirty="0"/>
          </a:p>
        </p:txBody>
      </p:sp>
      <p:sp>
        <p:nvSpPr>
          <p:cNvPr id="69638" name="Text Box 4">
            <a:extLst>
              <a:ext uri="{FF2B5EF4-FFF2-40B4-BE49-F238E27FC236}">
                <a16:creationId xmlns:a16="http://schemas.microsoft.com/office/drawing/2014/main" id="{5A856271-131A-42F1-BA12-13BD7C07ADD6}"/>
              </a:ext>
            </a:extLst>
          </p:cNvPr>
          <p:cNvSpPr txBox="1">
            <a:spLocks noChangeArrowheads="1"/>
          </p:cNvSpPr>
          <p:nvPr/>
        </p:nvSpPr>
        <p:spPr bwMode="auto">
          <a:xfrm>
            <a:off x="914399" y="4552950"/>
            <a:ext cx="601980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pPr>
            <a:r>
              <a:rPr lang="en-US" altLang="en-US" sz="900" dirty="0">
                <a:cs typeface="Arial" panose="020B0604020202020204" pitchFamily="34" charset="0"/>
              </a:rPr>
              <a:t>* </a:t>
            </a:r>
            <a:r>
              <a:rPr lang="en-US" altLang="en-US" sz="900" dirty="0" err="1">
                <a:cs typeface="Arial" panose="020B0604020202020204" pitchFamily="34" charset="0"/>
              </a:rPr>
              <a:t>Fahlberg</a:t>
            </a:r>
            <a:r>
              <a:rPr lang="en-US" altLang="en-US" sz="900" dirty="0">
                <a:cs typeface="Arial" panose="020B0604020202020204" pitchFamily="34" charset="0"/>
              </a:rPr>
              <a:t>, Vera. “</a:t>
            </a:r>
            <a:r>
              <a:rPr lang="en-US" altLang="en-US" sz="900" i="1" dirty="0">
                <a:cs typeface="Arial" panose="020B0604020202020204" pitchFamily="34" charset="0"/>
              </a:rPr>
              <a:t>Attachment and Separation</a:t>
            </a:r>
            <a:r>
              <a:rPr lang="en-US" altLang="en-US" sz="900" dirty="0">
                <a:cs typeface="Arial" panose="020B0604020202020204" pitchFamily="34" charset="0"/>
              </a:rPr>
              <a:t>”  PROJECT CRAFT, Training in the Adoption of Children with Special Needs. Ann Arbor, MI: University of Michigan School of Social Work, 1980, pp. V-1 - V-93.</a:t>
            </a:r>
          </a:p>
        </p:txBody>
      </p:sp>
    </p:spTree>
    <p:extLst>
      <p:ext uri="{BB962C8B-B14F-4D97-AF65-F5344CB8AC3E}">
        <p14:creationId xmlns:p14="http://schemas.microsoft.com/office/powerpoint/2010/main" val="14595843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E02C2-8B0D-49A3-B9D0-3640BE849D7D}"/>
              </a:ext>
            </a:extLst>
          </p:cNvPr>
          <p:cNvSpPr>
            <a:spLocks noGrp="1"/>
          </p:cNvSpPr>
          <p:nvPr>
            <p:ph type="body" idx="1"/>
          </p:nvPr>
        </p:nvSpPr>
        <p:spPr/>
        <p:txBody>
          <a:bodyPr/>
          <a:lstStyle/>
          <a:p>
            <a:pPr marL="800075" lvl="1" indent="-457200">
              <a:spcAft>
                <a:spcPts val="2250"/>
              </a:spcAft>
              <a:buFont typeface="+mj-lt"/>
              <a:buAutoNum type="arabicPeriod"/>
            </a:pPr>
            <a:r>
              <a:rPr lang="en-US" sz="2800" b="1" dirty="0">
                <a:solidFill>
                  <a:srgbClr val="553278"/>
                </a:solidFill>
              </a:rPr>
              <a:t>Verbal </a:t>
            </a:r>
            <a:r>
              <a:rPr lang="en-US" sz="2400" b="1" dirty="0">
                <a:solidFill>
                  <a:srgbClr val="646569"/>
                </a:solidFill>
              </a:rPr>
              <a:t>– what we say </a:t>
            </a:r>
            <a:br>
              <a:rPr lang="en-US" sz="2400" b="1" dirty="0">
                <a:solidFill>
                  <a:srgbClr val="646569"/>
                </a:solidFill>
              </a:rPr>
            </a:br>
            <a:r>
              <a:rPr lang="en-US" sz="2400" b="1" dirty="0">
                <a:solidFill>
                  <a:srgbClr val="646569"/>
                </a:solidFill>
              </a:rPr>
              <a:t>(I miss you.)</a:t>
            </a:r>
          </a:p>
          <a:p>
            <a:pPr marL="800075" lvl="1" indent="-457200">
              <a:spcAft>
                <a:spcPts val="2250"/>
              </a:spcAft>
              <a:buFont typeface="+mj-lt"/>
              <a:buAutoNum type="arabicPeriod"/>
            </a:pPr>
            <a:r>
              <a:rPr lang="en-US" sz="2800" b="1" dirty="0">
                <a:solidFill>
                  <a:srgbClr val="553278"/>
                </a:solidFill>
              </a:rPr>
              <a:t>Paraverbal</a:t>
            </a:r>
            <a:r>
              <a:rPr lang="en-US" sz="2400" b="1" dirty="0">
                <a:solidFill>
                  <a:srgbClr val="646569"/>
                </a:solidFill>
              </a:rPr>
              <a:t> – how we say it </a:t>
            </a:r>
            <a:br>
              <a:rPr lang="en-US" sz="2400" b="1" dirty="0">
                <a:solidFill>
                  <a:srgbClr val="646569"/>
                </a:solidFill>
              </a:rPr>
            </a:br>
            <a:r>
              <a:rPr lang="en-US" sz="2400" b="1" dirty="0">
                <a:solidFill>
                  <a:srgbClr val="646569"/>
                </a:solidFill>
              </a:rPr>
              <a:t>(I miss you. I MISS you. I miss YOU.)</a:t>
            </a:r>
          </a:p>
          <a:p>
            <a:pPr marL="800075" lvl="1" indent="-457200">
              <a:spcAft>
                <a:spcPts val="2250"/>
              </a:spcAft>
              <a:buFont typeface="+mj-lt"/>
              <a:buAutoNum type="arabicPeriod"/>
            </a:pPr>
            <a:r>
              <a:rPr lang="en-US" sz="2800" b="1" dirty="0">
                <a:solidFill>
                  <a:srgbClr val="553278"/>
                </a:solidFill>
              </a:rPr>
              <a:t>Nonverbal</a:t>
            </a:r>
            <a:r>
              <a:rPr lang="en-US" sz="2400" b="1" dirty="0">
                <a:solidFill>
                  <a:srgbClr val="553278"/>
                </a:solidFill>
              </a:rPr>
              <a:t> </a:t>
            </a:r>
            <a:r>
              <a:rPr lang="en-US" sz="2400" b="1" dirty="0">
                <a:solidFill>
                  <a:srgbClr val="646569"/>
                </a:solidFill>
              </a:rPr>
              <a:t>– what our bodies say</a:t>
            </a:r>
          </a:p>
        </p:txBody>
      </p:sp>
      <p:sp>
        <p:nvSpPr>
          <p:cNvPr id="6" name="Text Placeholder 5">
            <a:extLst>
              <a:ext uri="{FF2B5EF4-FFF2-40B4-BE49-F238E27FC236}">
                <a16:creationId xmlns:a16="http://schemas.microsoft.com/office/drawing/2014/main" id="{06B09D8B-970C-4FC6-B983-8CA52947DABA}"/>
              </a:ext>
            </a:extLst>
          </p:cNvPr>
          <p:cNvSpPr>
            <a:spLocks noGrp="1"/>
          </p:cNvSpPr>
          <p:nvPr>
            <p:ph type="body" idx="13"/>
          </p:nvPr>
        </p:nvSpPr>
        <p:spPr/>
        <p:txBody>
          <a:bodyPr/>
          <a:lstStyle/>
          <a:p>
            <a:r>
              <a:rPr lang="en-US" dirty="0"/>
              <a:t>There are three main parts of communication:</a:t>
            </a:r>
          </a:p>
        </p:txBody>
      </p:sp>
    </p:spTree>
    <p:extLst>
      <p:ext uri="{BB962C8B-B14F-4D97-AF65-F5344CB8AC3E}">
        <p14:creationId xmlns:p14="http://schemas.microsoft.com/office/powerpoint/2010/main" val="12179487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623BA3-2901-4F16-9B75-4FBECC4E44F6}"/>
              </a:ext>
            </a:extLst>
          </p:cNvPr>
          <p:cNvSpPr>
            <a:spLocks noGrp="1"/>
          </p:cNvSpPr>
          <p:nvPr>
            <p:ph type="body" idx="13"/>
          </p:nvPr>
        </p:nvSpPr>
        <p:spPr/>
        <p:txBody>
          <a:bodyPr/>
          <a:lstStyle/>
          <a:p>
            <a:r>
              <a:rPr lang="en-US" dirty="0"/>
              <a:t>Communication</a:t>
            </a:r>
          </a:p>
        </p:txBody>
      </p:sp>
      <p:grpSp>
        <p:nvGrpSpPr>
          <p:cNvPr id="14" name="Group 13">
            <a:extLst>
              <a:ext uri="{FF2B5EF4-FFF2-40B4-BE49-F238E27FC236}">
                <a16:creationId xmlns:a16="http://schemas.microsoft.com/office/drawing/2014/main" id="{149A3679-48F7-4B82-A0C3-225CFCD93B38}"/>
              </a:ext>
            </a:extLst>
          </p:cNvPr>
          <p:cNvGrpSpPr/>
          <p:nvPr/>
        </p:nvGrpSpPr>
        <p:grpSpPr>
          <a:xfrm>
            <a:off x="1524000" y="946150"/>
            <a:ext cx="6096000" cy="4064000"/>
            <a:chOff x="-180975" y="608012"/>
            <a:chExt cx="6096000" cy="4064000"/>
          </a:xfrm>
        </p:grpSpPr>
        <p:graphicFrame>
          <p:nvGraphicFramePr>
            <p:cNvPr id="10" name="Chart 9">
              <a:extLst>
                <a:ext uri="{FF2B5EF4-FFF2-40B4-BE49-F238E27FC236}">
                  <a16:creationId xmlns:a16="http://schemas.microsoft.com/office/drawing/2014/main" id="{174188D6-E920-4CA5-B36A-25ABC3F3631A}"/>
                </a:ext>
              </a:extLst>
            </p:cNvPr>
            <p:cNvGraphicFramePr/>
            <p:nvPr>
              <p:extLst>
                <p:ext uri="{D42A27DB-BD31-4B8C-83A1-F6EECF244321}">
                  <p14:modId xmlns:p14="http://schemas.microsoft.com/office/powerpoint/2010/main" val="2702953040"/>
                </p:ext>
              </p:extLst>
            </p:nvPr>
          </p:nvGraphicFramePr>
          <p:xfrm>
            <a:off x="-180975" y="608012"/>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D46A7550-E1D8-4B97-B1F8-E57157751474}"/>
                </a:ext>
              </a:extLst>
            </p:cNvPr>
            <p:cNvSpPr/>
            <p:nvPr/>
          </p:nvSpPr>
          <p:spPr>
            <a:xfrm>
              <a:off x="3048000" y="2110085"/>
              <a:ext cx="1371600" cy="923330"/>
            </a:xfrm>
            <a:prstGeom prst="rect">
              <a:avLst/>
            </a:prstGeom>
          </p:spPr>
          <p:txBody>
            <a:bodyPr wrap="square">
              <a:spAutoFit/>
            </a:bodyPr>
            <a:lstStyle/>
            <a:p>
              <a:pPr algn="ctr"/>
              <a:r>
                <a:rPr lang="en-US" b="1" dirty="0"/>
                <a:t>Nonverbal</a:t>
              </a:r>
            </a:p>
            <a:p>
              <a:pPr algn="ctr"/>
              <a:r>
                <a:rPr lang="en-US" b="1" dirty="0"/>
                <a:t>(Body) </a:t>
              </a:r>
            </a:p>
            <a:p>
              <a:pPr algn="ctr"/>
              <a:r>
                <a:rPr lang="en-US" b="1" dirty="0"/>
                <a:t>55%</a:t>
              </a:r>
            </a:p>
          </p:txBody>
        </p:sp>
        <p:sp>
          <p:nvSpPr>
            <p:cNvPr id="12" name="Rectangle 11">
              <a:extLst>
                <a:ext uri="{FF2B5EF4-FFF2-40B4-BE49-F238E27FC236}">
                  <a16:creationId xmlns:a16="http://schemas.microsoft.com/office/drawing/2014/main" id="{6CF190B0-B531-48B6-BDCA-9572F2A5AF37}"/>
                </a:ext>
              </a:extLst>
            </p:cNvPr>
            <p:cNvSpPr/>
            <p:nvPr/>
          </p:nvSpPr>
          <p:spPr>
            <a:xfrm>
              <a:off x="1371600" y="2156251"/>
              <a:ext cx="1371600" cy="830997"/>
            </a:xfrm>
            <a:prstGeom prst="rect">
              <a:avLst/>
            </a:prstGeom>
          </p:spPr>
          <p:txBody>
            <a:bodyPr wrap="square">
              <a:spAutoFit/>
            </a:bodyPr>
            <a:lstStyle/>
            <a:p>
              <a:pPr algn="ctr"/>
              <a:r>
                <a:rPr lang="en-US" sz="1600" b="1" dirty="0"/>
                <a:t>Paraverbal</a:t>
              </a:r>
            </a:p>
            <a:p>
              <a:pPr algn="ctr"/>
              <a:r>
                <a:rPr lang="en-US" sz="1600" b="1" dirty="0"/>
                <a:t>(Tone) </a:t>
              </a:r>
            </a:p>
            <a:p>
              <a:pPr algn="ctr"/>
              <a:r>
                <a:rPr lang="en-US" sz="1600" b="1" dirty="0"/>
                <a:t>38%</a:t>
              </a:r>
            </a:p>
          </p:txBody>
        </p:sp>
        <p:sp>
          <p:nvSpPr>
            <p:cNvPr id="13" name="Rectangle 12">
              <a:extLst>
                <a:ext uri="{FF2B5EF4-FFF2-40B4-BE49-F238E27FC236}">
                  <a16:creationId xmlns:a16="http://schemas.microsoft.com/office/drawing/2014/main" id="{14BE8AAA-0186-4969-AD2C-0A983E05918E}"/>
                </a:ext>
              </a:extLst>
            </p:cNvPr>
            <p:cNvSpPr/>
            <p:nvPr/>
          </p:nvSpPr>
          <p:spPr>
            <a:xfrm>
              <a:off x="2107746" y="841907"/>
              <a:ext cx="914400" cy="738664"/>
            </a:xfrm>
            <a:prstGeom prst="rect">
              <a:avLst/>
            </a:prstGeom>
          </p:spPr>
          <p:txBody>
            <a:bodyPr wrap="square">
              <a:spAutoFit/>
            </a:bodyPr>
            <a:lstStyle/>
            <a:p>
              <a:pPr algn="ctr"/>
              <a:r>
                <a:rPr lang="en-US" sz="1400" b="1" dirty="0"/>
                <a:t>Verbal</a:t>
              </a:r>
            </a:p>
            <a:p>
              <a:pPr algn="ctr"/>
              <a:r>
                <a:rPr lang="en-US" sz="1400" b="1" dirty="0"/>
                <a:t>(Words)</a:t>
              </a:r>
            </a:p>
            <a:p>
              <a:pPr algn="ctr"/>
              <a:r>
                <a:rPr lang="en-US" sz="1400" b="1" dirty="0"/>
                <a:t>7%</a:t>
              </a:r>
            </a:p>
          </p:txBody>
        </p:sp>
      </p:grpSp>
    </p:spTree>
    <p:extLst>
      <p:ext uri="{BB962C8B-B14F-4D97-AF65-F5344CB8AC3E}">
        <p14:creationId xmlns:p14="http://schemas.microsoft.com/office/powerpoint/2010/main" val="2294416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17692</TotalTime>
  <Words>3092</Words>
  <Application>Microsoft Office PowerPoint</Application>
  <PresentationFormat>On-screen Show (16:9)</PresentationFormat>
  <Paragraphs>461</Paragraphs>
  <Slides>102</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102</vt:i4>
      </vt:variant>
    </vt:vector>
  </HeadingPairs>
  <TitlesOfParts>
    <vt:vector size="108" baseType="lpstr">
      <vt:lpstr>Arial</vt:lpstr>
      <vt:lpstr>Calibri</vt:lpstr>
      <vt:lpstr>Verdana</vt:lpstr>
      <vt:lpstr>Cover Master</vt:lpstr>
      <vt:lpstr>Section Master</vt:lpstr>
      <vt:lpstr>Content Master</vt:lpstr>
      <vt:lpstr>GPS II/MAPP</vt:lpstr>
      <vt:lpstr>Meeting 1 Welcome to GPS II/MAPP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2 Where the MAPP Leads: A Foster Care and Adoption Experience</vt:lpstr>
      <vt:lpstr>PowerPoint Presentation</vt:lpstr>
      <vt:lpstr>PowerPoint Presentation</vt:lpstr>
      <vt:lpstr>PowerPoint Presentation</vt:lpstr>
      <vt:lpstr>PowerPoint Presentation</vt:lpstr>
      <vt:lpstr>PowerPoint Presentation</vt:lpstr>
      <vt:lpstr>Meeting 3 Losses and Gains: The Need to Be a Loss Expert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4 Helping Children with  Attachments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5 Helping Children and Youth Learn to Manage Their Behaviors  </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6 Helping Children with Birth  Family Connections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7 Gains and Losses: Helping Children Leave Foster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8 Understanding the Impact of Fostering or Adopting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9 Teamwork and Partnership in Foster Care and Adoption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10 Endings and Beginnings   </vt:lpstr>
      <vt:lpstr>PowerPoint Presentation</vt:lpstr>
    </vt:vector>
  </TitlesOfParts>
  <Company>Research Foundation of 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Graff-Baker, Beth (CDHS)</dc:creator>
  <cp:lastModifiedBy>Sobelman, Helene (OCFS)</cp:lastModifiedBy>
  <cp:revision>351</cp:revision>
  <cp:lastPrinted>2020-02-03T17:20:31Z</cp:lastPrinted>
  <dcterms:created xsi:type="dcterms:W3CDTF">2005-09-23T17:08:04Z</dcterms:created>
  <dcterms:modified xsi:type="dcterms:W3CDTF">2020-02-13T14:22:35Z</dcterms:modified>
</cp:coreProperties>
</file>